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4" r:id="rId5"/>
    <p:sldId id="274" r:id="rId6"/>
    <p:sldId id="280" r:id="rId7"/>
    <p:sldId id="259" r:id="rId8"/>
    <p:sldId id="276" r:id="rId9"/>
    <p:sldId id="266" r:id="rId10"/>
    <p:sldId id="279" r:id="rId11"/>
    <p:sldId id="258" r:id="rId12"/>
    <p:sldId id="281" r:id="rId13"/>
    <p:sldId id="265" r:id="rId14"/>
    <p:sldId id="282" r:id="rId15"/>
    <p:sldId id="283" r:id="rId16"/>
    <p:sldId id="284" r:id="rId17"/>
    <p:sldId id="267" r:id="rId18"/>
    <p:sldId id="257" r:id="rId19"/>
    <p:sldId id="291" r:id="rId20"/>
    <p:sldId id="286" r:id="rId21"/>
    <p:sldId id="288" r:id="rId22"/>
    <p:sldId id="289" r:id="rId2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90" d="100"/>
          <a:sy n="90" d="100"/>
        </p:scale>
        <p:origin x="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505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82928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1830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524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1556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7261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7298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69921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415076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7818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52261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1109-AB03-4972-B21E-217A63C1FAA5}" type="datetimeFigureOut">
              <a:rPr lang="sl-SI" smtClean="0"/>
              <a:pPr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1293-2ED2-42BF-AE90-34C345F40C6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74878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5214" y="362607"/>
            <a:ext cx="10562896" cy="581982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E R J E N J E </a:t>
            </a:r>
            <a:r>
              <a:rPr lang="sl-SI" b="1" dirty="0" smtClean="0">
                <a:solidFill>
                  <a:srgbClr val="C00000"/>
                </a:solidFill>
              </a:rPr>
              <a:t/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002060"/>
                </a:solidFill>
              </a:rPr>
              <a:t>METER, DECIMETER,</a:t>
            </a:r>
            <a:br>
              <a:rPr lang="sl-SI" b="1" dirty="0" smtClean="0">
                <a:solidFill>
                  <a:srgbClr val="002060"/>
                </a:solidFill>
              </a:rPr>
            </a:br>
            <a:r>
              <a:rPr lang="sl-SI" b="1" dirty="0" smtClean="0">
                <a:solidFill>
                  <a:srgbClr val="002060"/>
                </a:solidFill>
              </a:rPr>
              <a:t>CENTIMETER </a:t>
            </a:r>
            <a:br>
              <a:rPr lang="sl-SI" b="1" dirty="0" smtClean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>3. razred</a:t>
            </a: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3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0" descr="https://www.hartis.si/imgs/uploads/images/products/r/a/ravnilo-noma-5-veliko-30cm-oranzna-25-v-10571-200574.jpeg?w=700&amp;h=7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716" y="4020206"/>
            <a:ext cx="11971283" cy="2569780"/>
          </a:xfrm>
          <a:prstGeom prst="rect">
            <a:avLst/>
          </a:prstGeom>
          <a:noFill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1" y="189186"/>
            <a:ext cx="12192000" cy="785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Verjetno  imaš  med  potrebščinami  tudi  takole  ravnilo.</a:t>
            </a:r>
            <a:endParaRPr 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662151" y="1182414"/>
            <a:ext cx="4335518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1. Poišči 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l-SI" sz="3000" dirty="0" smtClean="0"/>
              <a:t> in številko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l-SI" sz="3000" dirty="0" smtClean="0"/>
              <a:t>. </a:t>
            </a:r>
            <a:endParaRPr lang="sl-SI" sz="30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72662" y="2186151"/>
            <a:ext cx="7919545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2. Razdalja med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l-SI" sz="3000" dirty="0" smtClean="0"/>
              <a:t> in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l-SI" sz="3000" dirty="0" smtClean="0"/>
              <a:t> je dolga </a:t>
            </a:r>
            <a:r>
              <a:rPr lang="sl-SI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>
                <a:solidFill>
                  <a:srgbClr val="C00000"/>
                </a:solidFill>
              </a:rPr>
              <a:t> </a:t>
            </a:r>
            <a:r>
              <a:rPr lang="sl-SI" sz="3000" dirty="0" err="1" smtClean="0">
                <a:solidFill>
                  <a:srgbClr val="C00000"/>
                </a:solidFill>
              </a:rPr>
              <a:t>dm</a:t>
            </a:r>
            <a:r>
              <a:rPr lang="sl-SI" sz="3000" dirty="0" smtClean="0"/>
              <a:t>. </a:t>
            </a:r>
            <a:endParaRPr lang="sl-SI" sz="30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4401879" y="3015736"/>
            <a:ext cx="765189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     </a:t>
            </a:r>
            <a:r>
              <a:rPr lang="sl-SI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>
                <a:solidFill>
                  <a:srgbClr val="C00000"/>
                </a:solidFill>
              </a:rPr>
              <a:t> </a:t>
            </a:r>
            <a:r>
              <a:rPr lang="sl-SI" sz="4000" dirty="0" err="1" smtClean="0">
                <a:solidFill>
                  <a:srgbClr val="C00000"/>
                </a:solidFill>
              </a:rPr>
              <a:t>dm</a:t>
            </a:r>
            <a:r>
              <a:rPr lang="sl-SI" sz="4000" dirty="0" smtClean="0">
                <a:solidFill>
                  <a:srgbClr val="C00000"/>
                </a:solidFill>
              </a:rPr>
              <a:t> </a:t>
            </a:r>
            <a:r>
              <a:rPr lang="sl-SI" sz="4000" dirty="0" smtClean="0">
                <a:solidFill>
                  <a:srgbClr val="002060"/>
                </a:solidFill>
              </a:rPr>
              <a:t>beremo</a:t>
            </a:r>
            <a:r>
              <a:rPr lang="sl-SI" sz="4000" dirty="0" smtClean="0"/>
              <a:t>     </a:t>
            </a:r>
            <a:r>
              <a:rPr lang="sl-SI" sz="4000" dirty="0" smtClean="0">
                <a:solidFill>
                  <a:srgbClr val="002060"/>
                </a:solidFill>
                <a:latin typeface="Calibri"/>
                <a:cs typeface="Calibri"/>
              </a:rPr>
              <a:t>→</a:t>
            </a:r>
            <a:r>
              <a:rPr lang="sl-SI" sz="4000" dirty="0" smtClean="0"/>
              <a:t>     </a:t>
            </a:r>
            <a:r>
              <a:rPr lang="sl-SI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>
                <a:solidFill>
                  <a:srgbClr val="C00000"/>
                </a:solidFill>
              </a:rPr>
              <a:t> decimeter</a:t>
            </a:r>
            <a:r>
              <a:rPr lang="sl-SI" sz="4000" dirty="0" smtClean="0">
                <a:solidFill>
                  <a:srgbClr val="002060"/>
                </a:solidFill>
              </a:rPr>
              <a:t>.</a:t>
            </a:r>
            <a:r>
              <a:rPr lang="sl-SI" sz="4000" dirty="0" smtClean="0"/>
              <a:t> </a:t>
            </a:r>
            <a:endParaRPr lang="sl-SI" sz="3200" dirty="0"/>
          </a:p>
        </p:txBody>
      </p:sp>
      <p:sp>
        <p:nvSpPr>
          <p:cNvPr id="11" name="Pravokotnik 10"/>
          <p:cNvSpPr/>
          <p:nvPr/>
        </p:nvSpPr>
        <p:spPr>
          <a:xfrm>
            <a:off x="346841" y="3799489"/>
            <a:ext cx="3957145" cy="2049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46841"/>
            <a:ext cx="12191999" cy="5833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l-SI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Kaj </a:t>
            </a:r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 na  tvojem  </a:t>
            </a:r>
            <a:r>
              <a:rPr lang="sl-SI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telesu </a:t>
            </a:r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dolgo  približno  </a:t>
            </a:r>
            <a:r>
              <a:rPr lang="sl-SI" sz="4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sl-SI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4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l-SI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2147255" y="1244122"/>
            <a:ext cx="3950856" cy="3831020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585196" y="5769473"/>
            <a:ext cx="1102160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pl-PL" sz="3600" dirty="0" smtClean="0">
                <a:solidFill>
                  <a:srgbClr val="002060"/>
                </a:solidFill>
              </a:rPr>
              <a:t>Dolžina od palca do konice kazalca je dolga približno </a:t>
            </a:r>
            <a:r>
              <a:rPr lang="pl-PL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3600" dirty="0" smtClean="0">
                <a:solidFill>
                  <a:srgbClr val="C00000"/>
                </a:solidFill>
              </a:rPr>
              <a:t> dm</a:t>
            </a:r>
            <a:r>
              <a:rPr lang="pl-PL" sz="3600" dirty="0" smtClean="0">
                <a:solidFill>
                  <a:srgbClr val="002060"/>
                </a:solidFill>
              </a:rPr>
              <a:t>.</a:t>
            </a:r>
            <a:endParaRPr lang="sl-SI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35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631" y="346841"/>
            <a:ext cx="8618824" cy="24751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Poglej  okoli  sebe  in  ugotovi:</a:t>
            </a:r>
            <a:r>
              <a:rPr lang="sl-SI" sz="3600" dirty="0" smtClean="0">
                <a:latin typeface="+mn-lt"/>
              </a:rPr>
              <a:t/>
            </a:r>
            <a:br>
              <a:rPr lang="sl-SI" sz="3600" dirty="0" smtClean="0">
                <a:latin typeface="+mn-lt"/>
              </a:rPr>
            </a:br>
            <a:r>
              <a:rPr lang="sl-SI" sz="1500" dirty="0" smtClean="0">
                <a:latin typeface="+mn-lt"/>
              </a:rPr>
              <a:t> </a:t>
            </a:r>
            <a:r>
              <a:rPr lang="sl-SI" sz="3600" dirty="0" smtClean="0">
                <a:latin typeface="+mn-lt"/>
              </a:rPr>
              <a:t/>
            </a:r>
            <a:br>
              <a:rPr lang="sl-SI" sz="3600" dirty="0" smtClean="0">
                <a:latin typeface="+mn-lt"/>
              </a:rPr>
            </a:br>
            <a:r>
              <a:rPr lang="sl-SI" sz="3600" dirty="0" smtClean="0">
                <a:latin typeface="+mn-lt"/>
              </a:rPr>
              <a:t>Kaj je v tvoji okolici dolgo ali visoko ali široko ali morda celo globoko približno </a:t>
            </a:r>
            <a:r>
              <a:rPr lang="sl-SI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60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3600" dirty="0" err="1" smtClean="0">
                <a:solidFill>
                  <a:srgbClr val="C00000"/>
                </a:solidFill>
                <a:latin typeface="+mn-lt"/>
              </a:rPr>
              <a:t>dm</a:t>
            </a:r>
            <a:r>
              <a:rPr lang="sl-SI" sz="3600" dirty="0" smtClean="0">
                <a:latin typeface="+mn-lt"/>
              </a:rPr>
              <a:t>?</a:t>
            </a:r>
            <a:endParaRPr lang="sl-SI" sz="3600" dirty="0">
              <a:latin typeface="+mn-lt"/>
            </a:endParaRPr>
          </a:p>
        </p:txBody>
      </p:sp>
      <p:pic>
        <p:nvPicPr>
          <p:cNvPr id="37890" name="Picture 2" descr="Seznam učbenikov in delovnih zvezkov | OŠ Bogojin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6293" y="3216166"/>
            <a:ext cx="4265640" cy="3195114"/>
          </a:xfrm>
          <a:prstGeom prst="rect">
            <a:avLst/>
          </a:prstGeom>
          <a:noFill/>
        </p:spPr>
      </p:pic>
      <p:pic>
        <p:nvPicPr>
          <p:cNvPr id="37892" name="Picture 4" descr="Prosti čas | Jum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0553" y="3216164"/>
            <a:ext cx="3883674" cy="3216167"/>
          </a:xfrm>
          <a:prstGeom prst="rect">
            <a:avLst/>
          </a:prstGeom>
          <a:noFill/>
        </p:spPr>
      </p:pic>
      <p:sp>
        <p:nvSpPr>
          <p:cNvPr id="9" name="PoljeZBesedilom 8"/>
          <p:cNvSpPr txBox="1"/>
          <p:nvPr/>
        </p:nvSpPr>
        <p:spPr>
          <a:xfrm>
            <a:off x="9128236" y="346842"/>
            <a:ext cx="2790496" cy="5493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700" b="1" dirty="0" smtClean="0">
                <a:solidFill>
                  <a:srgbClr val="002060"/>
                </a:solidFill>
              </a:rPr>
              <a:t>Morda  najdeš  kaj med: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šolskimi </a:t>
            </a:r>
          </a:p>
          <a:p>
            <a:r>
              <a:rPr lang="sl-SI" sz="2700" dirty="0" smtClean="0">
                <a:solidFill>
                  <a:srgbClr val="002060"/>
                </a:solidFill>
              </a:rPr>
              <a:t>  potrebščinami,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posodo,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priborom, </a:t>
            </a:r>
          </a:p>
          <a:p>
            <a:r>
              <a:rPr lang="sl-SI" sz="2700" dirty="0" smtClean="0">
                <a:solidFill>
                  <a:srgbClr val="002060"/>
                </a:solidFill>
              </a:rPr>
              <a:t>- morda kakšna  </a:t>
            </a:r>
          </a:p>
          <a:p>
            <a:r>
              <a:rPr lang="sl-SI" sz="2700" dirty="0" smtClean="0">
                <a:solidFill>
                  <a:srgbClr val="002060"/>
                </a:solidFill>
              </a:rPr>
              <a:t>   vaza,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cvetlični lonček,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knjiga,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okrasni predmet  </a:t>
            </a:r>
          </a:p>
          <a:p>
            <a:r>
              <a:rPr lang="sl-SI" sz="2700" dirty="0" smtClean="0">
                <a:solidFill>
                  <a:srgbClr val="002060"/>
                </a:solidFill>
              </a:rPr>
              <a:t>   v stanovanju,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… </a:t>
            </a:r>
            <a:endParaRPr lang="sl-SI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3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s://www.hartis.si/imgs/uploads/images/products/r/a/ravnilo-noma-5-veliko-30cm-oranzna-25-v-10571-200574.jpeg?w=700&amp;h=7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031764"/>
            <a:ext cx="3374304" cy="724335"/>
          </a:xfrm>
          <a:prstGeom prst="rect">
            <a:avLst/>
          </a:prstGeom>
          <a:noFill/>
        </p:spPr>
      </p:pic>
      <p:sp>
        <p:nvSpPr>
          <p:cNvPr id="4" name="Pravokotnik 3"/>
          <p:cNvSpPr/>
          <p:nvPr/>
        </p:nvSpPr>
        <p:spPr>
          <a:xfrm>
            <a:off x="488533" y="1932920"/>
            <a:ext cx="1103783" cy="850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2709363" y="1940786"/>
            <a:ext cx="1103783" cy="850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4915222" y="1957729"/>
            <a:ext cx="1103783" cy="850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7116162" y="1957729"/>
            <a:ext cx="1103783" cy="850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/>
          <p:cNvSpPr/>
          <p:nvPr/>
        </p:nvSpPr>
        <p:spPr>
          <a:xfrm>
            <a:off x="3805006" y="1943553"/>
            <a:ext cx="1103783" cy="85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6005945" y="1954186"/>
            <a:ext cx="1103783" cy="85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8196252" y="1954185"/>
            <a:ext cx="1103783" cy="85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okotnik 21"/>
          <p:cNvSpPr/>
          <p:nvPr/>
        </p:nvSpPr>
        <p:spPr>
          <a:xfrm>
            <a:off x="1593433" y="1932920"/>
            <a:ext cx="1103783" cy="85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/>
          <p:cNvSpPr/>
          <p:nvPr/>
        </p:nvSpPr>
        <p:spPr>
          <a:xfrm>
            <a:off x="10422001" y="1947096"/>
            <a:ext cx="1103783" cy="85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/>
          <p:cNvSpPr/>
          <p:nvPr/>
        </p:nvSpPr>
        <p:spPr>
          <a:xfrm>
            <a:off x="9317953" y="1946310"/>
            <a:ext cx="1103783" cy="850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Naslov 1"/>
          <p:cNvSpPr txBox="1">
            <a:spLocks/>
          </p:cNvSpPr>
          <p:nvPr/>
        </p:nvSpPr>
        <p:spPr>
          <a:xfrm>
            <a:off x="0" y="394137"/>
            <a:ext cx="12192000" cy="72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Polagali</a:t>
            </a:r>
            <a:r>
              <a:rPr kumimoji="0" lang="sl-SI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bomo  trakove,  ki  so  dolgi 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dm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7" name="Naslov 1"/>
          <p:cNvSpPr txBox="1">
            <a:spLocks/>
          </p:cNvSpPr>
          <p:nvPr/>
        </p:nvSpPr>
        <p:spPr>
          <a:xfrm>
            <a:off x="451946" y="3116316"/>
            <a:ext cx="7225862" cy="72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Položili smo jih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in sestavili smo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8" name="PoljeZBesedilom 27"/>
          <p:cNvSpPr txBox="1"/>
          <p:nvPr/>
        </p:nvSpPr>
        <p:spPr>
          <a:xfrm>
            <a:off x="756745" y="1371600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1855076" y="1397875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2927131" y="1397876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4172607" y="1397876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5228896" y="1413642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6364014" y="1429407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7309945" y="1460939"/>
            <a:ext cx="362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8460828" y="1445173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9532883" y="1429407"/>
            <a:ext cx="362607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10778358" y="1476703"/>
            <a:ext cx="54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10</a:t>
            </a:r>
            <a:endParaRPr lang="sl-SI" dirty="0"/>
          </a:p>
        </p:txBody>
      </p:sp>
      <p:pic>
        <p:nvPicPr>
          <p:cNvPr id="39" name="Picture 14" descr="https://www.jecnik.si/upload/307_MST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8730" y="5013435"/>
            <a:ext cx="11067394" cy="567558"/>
          </a:xfrm>
          <a:prstGeom prst="rect">
            <a:avLst/>
          </a:prstGeom>
          <a:noFill/>
        </p:spPr>
      </p:pic>
      <p:sp>
        <p:nvSpPr>
          <p:cNvPr id="40" name="Naslov 1"/>
          <p:cNvSpPr txBox="1">
            <a:spLocks/>
          </p:cNvSpPr>
          <p:nvPr/>
        </p:nvSpPr>
        <p:spPr>
          <a:xfrm>
            <a:off x="446690" y="4277709"/>
            <a:ext cx="2737944" cy="1066801"/>
          </a:xfrm>
          <a:prstGeom prst="rect">
            <a:avLst/>
          </a:prstGeom>
          <a:solidFill>
            <a:srgbClr val="C00000"/>
          </a:solidFill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 = </a:t>
            </a: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dm</a:t>
            </a:r>
            <a:endParaRPr kumimoji="0" lang="sl-SI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3" name="Naslov 1"/>
          <p:cNvSpPr txBox="1">
            <a:spLocks/>
          </p:cNvSpPr>
          <p:nvPr/>
        </p:nvSpPr>
        <p:spPr>
          <a:xfrm>
            <a:off x="6353504" y="4687613"/>
            <a:ext cx="5087130" cy="1713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600" b="1" dirty="0" smtClean="0">
                <a:solidFill>
                  <a:srgbClr val="002060"/>
                </a:solidFill>
                <a:ea typeface="+mj-ea"/>
                <a:cs typeface="+mj-cs"/>
              </a:rPr>
              <a:t>Merske  enote  </a:t>
            </a:r>
            <a:r>
              <a:rPr lang="sl-SI" sz="3600" dirty="0" smtClean="0">
                <a:solidFill>
                  <a:srgbClr val="002060"/>
                </a:solidFill>
                <a:ea typeface="+mj-ea"/>
                <a:cs typeface="+mj-cs"/>
              </a:rPr>
              <a:t>p</a:t>
            </a:r>
            <a:r>
              <a:rPr kumimoji="0" lang="sl-SI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išemo</a:t>
            </a:r>
            <a:r>
              <a:rPr lang="sl-SI" sz="3600" noProof="0" dirty="0" smtClean="0">
                <a:solidFill>
                  <a:srgbClr val="002060"/>
                </a:solidFill>
                <a:ea typeface="+mj-ea"/>
                <a:cs typeface="+mj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  malimi  tiskanimi  ali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  malimi  pisanimi  črkami.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1158E-6 -3.7037E-6 L 0.0013 -0.4321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l-S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CENTIMETER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www.hartis.si/imgs/uploads/images/products/r/a/ravnilo-noma-5-veliko-30cm-oranzna-25-v-10571-200574.jpeg?w=700&amp;h=7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1344" y="4005064"/>
            <a:ext cx="11851947" cy="2569780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270171" y="3705078"/>
            <a:ext cx="3957145" cy="2049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email"/>
          <a:srcRect l="904" t="4900" r="585" b="6559"/>
          <a:stretch>
            <a:fillRect/>
          </a:stretch>
        </p:blipFill>
        <p:spPr bwMode="auto">
          <a:xfrm>
            <a:off x="213930" y="1572041"/>
            <a:ext cx="8071946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avokotnik 7"/>
          <p:cNvSpPr/>
          <p:nvPr/>
        </p:nvSpPr>
        <p:spPr>
          <a:xfrm>
            <a:off x="296448" y="1271934"/>
            <a:ext cx="3957145" cy="2049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0" y="394137"/>
            <a:ext cx="12192000" cy="72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Najprej  označimo  dolžino  </a:t>
            </a:r>
            <a:r>
              <a:rPr lang="sl-SI" sz="4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l-SI" sz="4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dm</a:t>
            </a:r>
            <a:r>
              <a:rPr lang="sl-SI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sl-SI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  obeh  ravnilih.</a:t>
            </a:r>
            <a:endParaRPr lang="sl-SI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306958" y="1282445"/>
            <a:ext cx="3957145" cy="2049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8812191" y="1626783"/>
            <a:ext cx="3138805" cy="21283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600" dirty="0" smtClean="0">
                <a:solidFill>
                  <a:srgbClr val="002060"/>
                </a:solidFill>
                <a:ea typeface="+mj-ea"/>
                <a:cs typeface="+mj-cs"/>
              </a:rPr>
              <a:t>Vidimo, da je dolžina </a:t>
            </a:r>
            <a:r>
              <a:rPr lang="sl-SI" sz="360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3600" dirty="0" smtClean="0">
                <a:solidFill>
                  <a:srgbClr val="C00000"/>
                </a:solidFill>
                <a:ea typeface="+mj-ea"/>
                <a:cs typeface="+mj-cs"/>
              </a:rPr>
              <a:t>dm </a:t>
            </a:r>
            <a:r>
              <a:rPr lang="sl-SI" sz="3600" dirty="0" smtClean="0">
                <a:solidFill>
                  <a:srgbClr val="002060"/>
                </a:solidFill>
                <a:ea typeface="+mj-ea"/>
                <a:cs typeface="+mj-cs"/>
              </a:rPr>
              <a:t>enaka na obeh ravnilih.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141E-6 -1.85185E-6 L -0.00287 0.341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email"/>
          <a:srcRect l="904" t="4900" r="585" b="6559"/>
          <a:stretch>
            <a:fillRect/>
          </a:stretch>
        </p:blipFill>
        <p:spPr bwMode="auto">
          <a:xfrm>
            <a:off x="387350" y="1871585"/>
            <a:ext cx="8071946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avokotnik 7"/>
          <p:cNvSpPr/>
          <p:nvPr/>
        </p:nvSpPr>
        <p:spPr>
          <a:xfrm>
            <a:off x="438339" y="1476885"/>
            <a:ext cx="3957145" cy="2049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0" y="220717"/>
            <a:ext cx="12192000" cy="6148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Opazimo lahko, da je dolžina </a:t>
            </a:r>
            <a:r>
              <a:rPr lang="sl-SI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l-SI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dm</a:t>
            </a:r>
            <a:r>
              <a:rPr lang="sl-SI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razdeljena na še manjše, enake dele.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435718" y="1748223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823876" y="1750372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1224515" y="1748222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1621425" y="1748222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2018334" y="1748223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2410220" y="1748223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2802105" y="1748223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/>
          <p:cNvSpPr/>
          <p:nvPr/>
        </p:nvSpPr>
        <p:spPr>
          <a:xfrm>
            <a:off x="3199015" y="1748223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3590900" y="1743199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3989194" y="1748222"/>
            <a:ext cx="401936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Naslov 1"/>
          <p:cNvSpPr txBox="1">
            <a:spLocks/>
          </p:cNvSpPr>
          <p:nvPr/>
        </p:nvSpPr>
        <p:spPr>
          <a:xfrm>
            <a:off x="409903" y="3904594"/>
            <a:ext cx="2428989" cy="5207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Preštejmo  jih. </a:t>
            </a:r>
            <a:endParaRPr kumimoji="0" lang="sl-SI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4" name="PoljeZBesedilom 23"/>
          <p:cNvSpPr txBox="1"/>
          <p:nvPr/>
        </p:nvSpPr>
        <p:spPr>
          <a:xfrm>
            <a:off x="457200" y="223870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PoljeZBesedilom 24"/>
          <p:cNvSpPr txBox="1"/>
          <p:nvPr/>
        </p:nvSpPr>
        <p:spPr>
          <a:xfrm>
            <a:off x="846083" y="2233447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oljeZBesedilom 25"/>
          <p:cNvSpPr txBox="1"/>
          <p:nvPr/>
        </p:nvSpPr>
        <p:spPr>
          <a:xfrm>
            <a:off x="1208690" y="224921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oljeZBesedilom 26"/>
          <p:cNvSpPr txBox="1"/>
          <p:nvPr/>
        </p:nvSpPr>
        <p:spPr>
          <a:xfrm>
            <a:off x="1602827" y="224921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PoljeZBesedilom 28"/>
          <p:cNvSpPr txBox="1"/>
          <p:nvPr/>
        </p:nvSpPr>
        <p:spPr>
          <a:xfrm>
            <a:off x="2023241" y="225972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PoljeZBesedilom 29"/>
          <p:cNvSpPr txBox="1"/>
          <p:nvPr/>
        </p:nvSpPr>
        <p:spPr>
          <a:xfrm>
            <a:off x="2401613" y="2243957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PoljeZBesedilom 30"/>
          <p:cNvSpPr txBox="1"/>
          <p:nvPr/>
        </p:nvSpPr>
        <p:spPr>
          <a:xfrm>
            <a:off x="2827282" y="225972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PoljeZBesedilom 31"/>
          <p:cNvSpPr txBox="1"/>
          <p:nvPr/>
        </p:nvSpPr>
        <p:spPr>
          <a:xfrm>
            <a:off x="3205655" y="2243957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oljeZBesedilom 32"/>
          <p:cNvSpPr txBox="1"/>
          <p:nvPr/>
        </p:nvSpPr>
        <p:spPr>
          <a:xfrm>
            <a:off x="3631323" y="2259723"/>
            <a:ext cx="3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PoljeZBesedilom 33"/>
          <p:cNvSpPr txBox="1"/>
          <p:nvPr/>
        </p:nvSpPr>
        <p:spPr>
          <a:xfrm>
            <a:off x="4041226" y="2259723"/>
            <a:ext cx="51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sl-S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Naslov 1"/>
          <p:cNvSpPr txBox="1">
            <a:spLocks/>
          </p:cNvSpPr>
          <p:nvPr/>
        </p:nvSpPr>
        <p:spPr>
          <a:xfrm>
            <a:off x="3323347" y="3909604"/>
            <a:ext cx="8723341" cy="5241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Na dolžino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dm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smo položili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enako dolgih delov.</a:t>
            </a:r>
            <a:endParaRPr kumimoji="0" lang="sl-SI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6" name="Naslov 1"/>
          <p:cNvSpPr txBox="1">
            <a:spLocks/>
          </p:cNvSpPr>
          <p:nvPr/>
        </p:nvSpPr>
        <p:spPr>
          <a:xfrm>
            <a:off x="457199" y="909144"/>
            <a:ext cx="6574222" cy="509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Položimo te dele po celi dolžini 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dm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7" name="Naslov 1"/>
          <p:cNvSpPr txBox="1">
            <a:spLocks/>
          </p:cNvSpPr>
          <p:nvPr/>
        </p:nvSpPr>
        <p:spPr>
          <a:xfrm>
            <a:off x="409904" y="4771697"/>
            <a:ext cx="5423338" cy="6148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Vsak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tak del je  </a:t>
            </a:r>
            <a:r>
              <a:rPr kumimoji="0" lang="sl-SI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centimeter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Naslov 1"/>
          <p:cNvSpPr txBox="1">
            <a:spLocks/>
          </p:cNvSpPr>
          <p:nvPr/>
        </p:nvSpPr>
        <p:spPr>
          <a:xfrm>
            <a:off x="5912068" y="4771697"/>
            <a:ext cx="5975131" cy="6148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To z okrajšavo zapišemo  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→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cm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9" name="Naslov 1"/>
          <p:cNvSpPr txBox="1">
            <a:spLocks/>
          </p:cNvSpPr>
          <p:nvPr/>
        </p:nvSpPr>
        <p:spPr>
          <a:xfrm>
            <a:off x="411126" y="5596513"/>
            <a:ext cx="2753710" cy="974408"/>
          </a:xfrm>
          <a:prstGeom prst="rect">
            <a:avLst/>
          </a:prstGeom>
          <a:solidFill>
            <a:srgbClr val="C00000"/>
          </a:soli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5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sl-SI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dm</a:t>
            </a:r>
            <a:r>
              <a:rPr kumimoji="0" lang="sl-SI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= </a:t>
            </a:r>
            <a:r>
              <a:rPr kumimoji="0" lang="sl-SI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10</a:t>
            </a:r>
            <a:r>
              <a:rPr kumimoji="0" lang="sl-SI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sl-SI" sz="3500" b="1" dirty="0" err="1" smtClean="0">
                <a:solidFill>
                  <a:schemeClr val="bg1"/>
                </a:solidFill>
                <a:ea typeface="+mj-ea"/>
                <a:cs typeface="+mj-cs"/>
              </a:rPr>
              <a:t>c</a:t>
            </a:r>
            <a:r>
              <a:rPr kumimoji="0" lang="sl-SI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</a:t>
            </a:r>
            <a:endParaRPr kumimoji="0" lang="sl-SI" sz="3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476704" y="2422634"/>
            <a:ext cx="903889" cy="8986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1481959" y="1860331"/>
            <a:ext cx="8986345" cy="10405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3626071" y="283780"/>
            <a:ext cx="4761186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>
                <a:solidFill>
                  <a:srgbClr val="C00000"/>
                </a:solidFill>
              </a:rPr>
              <a:t> </a:t>
            </a:r>
            <a:r>
              <a:rPr lang="sl-SI" sz="3000" dirty="0" err="1" smtClean="0">
                <a:solidFill>
                  <a:srgbClr val="C00000"/>
                </a:solidFill>
              </a:rPr>
              <a:t>dm</a:t>
            </a:r>
            <a:r>
              <a:rPr lang="sl-SI" sz="3000" dirty="0" smtClean="0">
                <a:solidFill>
                  <a:srgbClr val="C00000"/>
                </a:solidFill>
              </a:rPr>
              <a:t> </a:t>
            </a:r>
            <a:r>
              <a:rPr lang="sl-SI" sz="3000" dirty="0" smtClean="0"/>
              <a:t>=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/>
              <a:t> decimeter</a:t>
            </a:r>
            <a:endParaRPr lang="sl-SI" sz="3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04649" y="987973"/>
            <a:ext cx="4829504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>
                <a:solidFill>
                  <a:srgbClr val="C00000"/>
                </a:solidFill>
              </a:rPr>
              <a:t> cm </a:t>
            </a:r>
            <a:r>
              <a:rPr lang="sl-SI" sz="3000" dirty="0" smtClean="0"/>
              <a:t>=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/>
              <a:t> centimeter</a:t>
            </a:r>
            <a:endParaRPr lang="sl-SI" sz="3000" dirty="0"/>
          </a:p>
        </p:txBody>
      </p:sp>
      <p:cxnSp>
        <p:nvCxnSpPr>
          <p:cNvPr id="9" name="Raven puščični konektor 8"/>
          <p:cNvCxnSpPr>
            <a:stCxn id="5" idx="2"/>
            <a:endCxn id="3" idx="0"/>
          </p:cNvCxnSpPr>
          <p:nvPr/>
        </p:nvCxnSpPr>
        <p:spPr>
          <a:xfrm flipH="1">
            <a:off x="5975132" y="837778"/>
            <a:ext cx="31532" cy="1022553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 flipH="1">
            <a:off x="1933905" y="1529255"/>
            <a:ext cx="5254" cy="924911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 descr="F:\sreča\Šola na daljavo\teden 3\unnamed (1).jpg"/>
          <p:cNvPicPr/>
          <p:nvPr/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-534" r="31853"/>
          <a:stretch>
            <a:fillRect/>
          </a:stretch>
        </p:blipFill>
        <p:spPr bwMode="auto">
          <a:xfrm>
            <a:off x="1063256" y="2853778"/>
            <a:ext cx="10909004" cy="186707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lipsa 10"/>
          <p:cNvSpPr/>
          <p:nvPr/>
        </p:nvSpPr>
        <p:spPr>
          <a:xfrm>
            <a:off x="1116419" y="3306725"/>
            <a:ext cx="701749" cy="712382"/>
          </a:xfrm>
          <a:prstGeom prst="ellipse">
            <a:avLst/>
          </a:prstGeom>
          <a:noFill/>
          <a:ln w="38100" cmpd="sng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627322" y="3136605"/>
            <a:ext cx="446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sl-SI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9546" y="5012608"/>
            <a:ext cx="3912474" cy="14827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l-SI" sz="3600" dirty="0" smtClean="0">
                <a:solidFill>
                  <a:srgbClr val="002060"/>
                </a:solidFill>
                <a:latin typeface="+mn-lt"/>
              </a:rPr>
              <a:t>Noht na palcu je dolg približno </a:t>
            </a:r>
            <a:r>
              <a:rPr lang="sl-SI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600" dirty="0" smtClean="0">
                <a:solidFill>
                  <a:srgbClr val="C00000"/>
                </a:solidFill>
                <a:latin typeface="+mn-lt"/>
              </a:rPr>
              <a:t> cm</a:t>
            </a:r>
            <a:r>
              <a:rPr lang="sl-SI" sz="3600" dirty="0" smtClean="0">
                <a:latin typeface="+mn-lt"/>
              </a:rPr>
              <a:t>.</a:t>
            </a:r>
            <a:endParaRPr lang="sl-SI" sz="3600" dirty="0">
              <a:latin typeface="+mn-lt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49172"/>
          <a:stretch>
            <a:fillRect/>
          </a:stretch>
        </p:blipFill>
        <p:spPr>
          <a:xfrm rot="5400000">
            <a:off x="1092420" y="1072588"/>
            <a:ext cx="3030452" cy="4471629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0" y="379619"/>
            <a:ext cx="12192000" cy="13542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l-SI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Kaj  je  v  tvoji  okolici  dolgo,  visoko,  široko,  morda  tudi globoko  približno  </a:t>
            </a:r>
            <a:r>
              <a:rPr lang="sl-SI" sz="4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cm</a:t>
            </a:r>
            <a:r>
              <a:rPr lang="sl-SI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sl-SI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5113246" y="2256859"/>
            <a:ext cx="3912474" cy="14827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Zagotovo lahko najdeš kakšno knjigo, ki je debela </a:t>
            </a:r>
            <a:r>
              <a:rPr kumimoji="0" lang="sl-SI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cm</a:t>
            </a: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242" name="Picture 2" descr="Knjiga vtisov A4 – STRIP.ART.NICA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3444" y="3998795"/>
            <a:ext cx="2674961" cy="2497540"/>
          </a:xfrm>
          <a:prstGeom prst="rect">
            <a:avLst/>
          </a:prstGeom>
          <a:noFill/>
        </p:spPr>
      </p:pic>
      <p:cxnSp>
        <p:nvCxnSpPr>
          <p:cNvPr id="8" name="Raven puščični konektor 7"/>
          <p:cNvCxnSpPr/>
          <p:nvPr/>
        </p:nvCxnSpPr>
        <p:spPr>
          <a:xfrm flipH="1">
            <a:off x="6972774" y="5866981"/>
            <a:ext cx="5474" cy="358009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slov 1"/>
          <p:cNvSpPr txBox="1">
            <a:spLocks/>
          </p:cNvSpPr>
          <p:nvPr/>
        </p:nvSpPr>
        <p:spPr>
          <a:xfrm>
            <a:off x="8004727" y="4074287"/>
            <a:ext cx="3912474" cy="14827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Morda pa še kaj drugega …..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cxnSp>
        <p:nvCxnSpPr>
          <p:cNvPr id="9" name="Raven puščični konektor 8"/>
          <p:cNvCxnSpPr/>
          <p:nvPr/>
        </p:nvCxnSpPr>
        <p:spPr>
          <a:xfrm>
            <a:off x="1816924" y="2363190"/>
            <a:ext cx="558141" cy="11875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269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2225750" y="3345532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2625388" y="3345531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3008893" y="3345530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2209887" y="1711927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3381766" y="3345531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3762258" y="3343412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4160749" y="3341223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4543522" y="3341224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4936927" y="3334399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5337154" y="3337416"/>
            <a:ext cx="385214" cy="138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5719928" y="3334400"/>
            <a:ext cx="385214" cy="138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>
            <a:off x="2222667" y="3934576"/>
            <a:ext cx="3913228" cy="1848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Leva puščica 15"/>
          <p:cNvSpPr/>
          <p:nvPr/>
        </p:nvSpPr>
        <p:spPr>
          <a:xfrm>
            <a:off x="2711304" y="1488559"/>
            <a:ext cx="2062715" cy="60177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To je 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dirty="0" smtClean="0">
                <a:solidFill>
                  <a:schemeClr val="tx1"/>
                </a:solidFill>
              </a:rPr>
              <a:t> cm.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7" name="Leva puščica 16"/>
          <p:cNvSpPr/>
          <p:nvPr/>
        </p:nvSpPr>
        <p:spPr>
          <a:xfrm>
            <a:off x="6222927" y="3107365"/>
            <a:ext cx="2062715" cy="610929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To je 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l-SI" dirty="0" smtClean="0">
                <a:solidFill>
                  <a:schemeClr val="tx1"/>
                </a:solidFill>
              </a:rPr>
              <a:t> cm.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8" name="Pravokotnik 17"/>
          <p:cNvSpPr/>
          <p:nvPr/>
        </p:nvSpPr>
        <p:spPr>
          <a:xfrm>
            <a:off x="6868854" y="3935819"/>
            <a:ext cx="2009554" cy="457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l-SI" b="1" dirty="0" smtClean="0">
                <a:solidFill>
                  <a:schemeClr val="bg1"/>
                </a:solidFill>
              </a:rPr>
              <a:t> cm = </a:t>
            </a:r>
            <a:r>
              <a:rPr lang="sl-S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dm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9" name="Pravokotnik 18"/>
          <p:cNvSpPr/>
          <p:nvPr/>
        </p:nvSpPr>
        <p:spPr>
          <a:xfrm>
            <a:off x="1935125" y="4628708"/>
            <a:ext cx="764481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Če bi imeli na tej ploskvi dovolj prostora, bi polagali decimetre.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0" name="Pravokotnik 19"/>
          <p:cNvSpPr/>
          <p:nvPr/>
        </p:nvSpPr>
        <p:spPr>
          <a:xfrm>
            <a:off x="1935125" y="5202865"/>
            <a:ext cx="7676707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Če bi jih položili deset-krat po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dm</a:t>
            </a:r>
            <a:r>
              <a:rPr lang="sl-SI" dirty="0" smtClean="0">
                <a:solidFill>
                  <a:schemeClr val="tx1"/>
                </a:solidFill>
              </a:rPr>
              <a:t>, enega ob drugega,  bi sestavili 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dirty="0" smtClean="0">
                <a:solidFill>
                  <a:schemeClr val="tx1"/>
                </a:solidFill>
              </a:rPr>
              <a:t> m.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1" name="Pravokotnik 20"/>
          <p:cNvSpPr/>
          <p:nvPr/>
        </p:nvSpPr>
        <p:spPr>
          <a:xfrm>
            <a:off x="1938668" y="5766391"/>
            <a:ext cx="2009554" cy="457200"/>
          </a:xfrm>
          <a:prstGeom prst="rect">
            <a:avLst/>
          </a:prstGeom>
          <a:solidFill>
            <a:srgbClr val="C00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err="1" smtClean="0">
                <a:solidFill>
                  <a:schemeClr val="bg1"/>
                </a:solidFill>
              </a:rPr>
              <a:t>dm</a:t>
            </a:r>
            <a:r>
              <a:rPr lang="sl-SI" b="1" dirty="0" smtClean="0">
                <a:solidFill>
                  <a:schemeClr val="bg1"/>
                </a:solidFill>
              </a:rPr>
              <a:t> = </a:t>
            </a:r>
            <a:r>
              <a:rPr lang="sl-S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b="1" dirty="0" smtClean="0">
                <a:solidFill>
                  <a:schemeClr val="bg1"/>
                </a:solidFill>
              </a:rPr>
              <a:t> m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1928039" y="2282014"/>
            <a:ext cx="5514752" cy="5413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Položili bomo  deset-krat po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dirty="0" smtClean="0">
                <a:solidFill>
                  <a:schemeClr val="tx1"/>
                </a:solidFill>
              </a:rPr>
              <a:t> cm, enega ob drugega.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6" name="Pravokotnik 25"/>
          <p:cNvSpPr/>
          <p:nvPr/>
        </p:nvSpPr>
        <p:spPr>
          <a:xfrm>
            <a:off x="0" y="379619"/>
            <a:ext cx="12192000" cy="723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l-SI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POGLEJMO  ŠE  V  OBRATNI  SMERI</a:t>
            </a:r>
            <a:endParaRPr lang="sl-SI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0301 L 0.00039 -0.0921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улетка Liam, 5м, серый, арт. 009160103 оптом под логоти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8753" y="4603104"/>
            <a:ext cx="2466975" cy="1847851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02841" y="3294993"/>
            <a:ext cx="4381500" cy="315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7" descr="TEXI 4007 šiviljski meter 150 c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email"/>
          <a:srcRect t="22458" b="11950"/>
          <a:stretch>
            <a:fillRect/>
          </a:stretch>
        </p:blipFill>
        <p:spPr bwMode="auto">
          <a:xfrm>
            <a:off x="9017875" y="722803"/>
            <a:ext cx="2913789" cy="191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AutoShape 10" descr="Enheter - Matemat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362607" y="331075"/>
            <a:ext cx="770933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3000" b="1" dirty="0" smtClean="0">
                <a:solidFill>
                  <a:srgbClr val="C00000"/>
                </a:solidFill>
              </a:rPr>
              <a:t>METER</a:t>
            </a:r>
            <a:r>
              <a:rPr lang="sl-SI" sz="3000" dirty="0" smtClean="0"/>
              <a:t> </a:t>
            </a:r>
            <a:r>
              <a:rPr lang="sl-SI" sz="3000" dirty="0" smtClean="0">
                <a:solidFill>
                  <a:srgbClr val="002060"/>
                </a:solidFill>
              </a:rPr>
              <a:t>je priprava</a:t>
            </a:r>
          </a:p>
          <a:p>
            <a:r>
              <a:rPr lang="sl-SI" sz="3000" dirty="0" smtClean="0">
                <a:solidFill>
                  <a:srgbClr val="002060"/>
                </a:solidFill>
              </a:rPr>
              <a:t>              za merjenje dolžin, širin, višin, globin.        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357353" y="1744716"/>
            <a:ext cx="3678620" cy="630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500" dirty="0" smtClean="0"/>
              <a:t>METRI so različni.</a:t>
            </a:r>
            <a:endParaRPr lang="sl-SI" sz="35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430813" y="2753710"/>
            <a:ext cx="3683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zidarski meter</a:t>
            </a:r>
            <a:endParaRPr lang="sl-SI" sz="30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996855" y="189186"/>
            <a:ext cx="3000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šiviljski meter</a:t>
            </a:r>
            <a:endParaRPr lang="sl-SI" sz="30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4761186" y="4041227"/>
            <a:ext cx="2254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žepni meter</a:t>
            </a:r>
            <a:endParaRPr lang="sl-SI" sz="3000" dirty="0"/>
          </a:p>
        </p:txBody>
      </p:sp>
      <p:pic>
        <p:nvPicPr>
          <p:cNvPr id="1036" name="Picture 12" descr="Tračni meter, merilni trak, 50 m x 13 cm | Tehnični sistemi d.o.o.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199" y="4493172"/>
            <a:ext cx="4004443" cy="1954924"/>
          </a:xfrm>
          <a:prstGeom prst="rect">
            <a:avLst/>
          </a:prstGeom>
          <a:noFill/>
        </p:spPr>
      </p:pic>
      <p:sp>
        <p:nvSpPr>
          <p:cNvPr id="16" name="PoljeZBesedilom 15"/>
          <p:cNvSpPr txBox="1"/>
          <p:nvPr/>
        </p:nvSpPr>
        <p:spPr>
          <a:xfrm>
            <a:off x="478220" y="3936124"/>
            <a:ext cx="3000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tračni meter</a:t>
            </a:r>
            <a:endParaRPr lang="sl-SI" sz="30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3373820" y="2890345"/>
            <a:ext cx="3683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metrska palica</a:t>
            </a:r>
            <a:endParaRPr lang="sl-SI" sz="3000" dirty="0"/>
          </a:p>
        </p:txBody>
      </p:sp>
      <p:pic>
        <p:nvPicPr>
          <p:cNvPr id="17" name="Picture 14" descr="https://www.jecnik.si/upload/307_MSTR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96814" y="3475310"/>
            <a:ext cx="4934607" cy="49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6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44009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Merili  bomo  z  ravnilom. 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 l="904" t="4900" r="585" b="6559"/>
          <a:stretch>
            <a:fillRect/>
          </a:stretch>
        </p:blipFill>
        <p:spPr bwMode="auto">
          <a:xfrm>
            <a:off x="262404" y="2310198"/>
            <a:ext cx="8071946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Svinčnik 1500 8B - Pisala in vse za šolo; Ugodni nakupi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BE9EA"/>
              </a:clrFrom>
              <a:clrTo>
                <a:srgbClr val="EBE9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3109238" y="-205990"/>
            <a:ext cx="409436" cy="4716675"/>
          </a:xfrm>
          <a:prstGeom prst="rect">
            <a:avLst/>
          </a:prstGeom>
          <a:noFill/>
        </p:spPr>
      </p:pic>
      <p:sp>
        <p:nvSpPr>
          <p:cNvPr id="10" name="Naslov 1"/>
          <p:cNvSpPr txBox="1">
            <a:spLocks/>
          </p:cNvSpPr>
          <p:nvPr/>
        </p:nvSpPr>
        <p:spPr>
          <a:xfrm>
            <a:off x="438689" y="1024680"/>
            <a:ext cx="7917035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Radi bi izmerili dolžino tega svinčnika.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5838565" y="1676321"/>
            <a:ext cx="6072385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sl-SI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Ravnilo  položimo  ob  svinčnik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8407731" y="2490872"/>
            <a:ext cx="3516256" cy="13401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sl-SI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Konico  svinčnika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sl-SI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poravnamo  z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sl-SI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ničlo  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  ravnilu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5829830" y="4162018"/>
            <a:ext cx="6081121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3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sl-SI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sl-SI" sz="3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Odčitamo  dolžino.</a:t>
            </a:r>
            <a:endParaRPr kumimoji="0" lang="sl-SI" sz="3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5834127" y="4835635"/>
            <a:ext cx="6064947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33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sl-SI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sl-SI" sz="3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Zapišemo  izmerjeno  dolžino.</a:t>
            </a:r>
            <a:endParaRPr kumimoji="0" lang="sl-SI" sz="3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Naslov 1"/>
          <p:cNvSpPr txBox="1">
            <a:spLocks/>
          </p:cNvSpPr>
          <p:nvPr/>
        </p:nvSpPr>
        <p:spPr>
          <a:xfrm>
            <a:off x="404647" y="5722804"/>
            <a:ext cx="6708672" cy="7492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  svinčnik  je  dolg </a:t>
            </a:r>
            <a:r>
              <a:rPr kumimoji="0" lang="sl-SI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11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cm.</a:t>
            </a:r>
            <a:endParaRPr kumimoji="0" lang="sl-SI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3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43 0.01597 L 0.06839 -0.006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213756" y="252169"/>
            <a:ext cx="5966326" cy="14222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sl-S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Izmerimo  </a:t>
            </a:r>
            <a:r>
              <a:rPr lang="sl-SI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širino  in  dolžino  slike</a:t>
            </a:r>
            <a:r>
              <a:rPr lang="sl-S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sl-SI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5058" name="Picture 2" descr="Otroška slika družine - Urad za družino - Nadškofija Ljubljan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6374" y="238388"/>
            <a:ext cx="4290302" cy="59416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 l="904" t="4900" r="585" b="6559"/>
          <a:stretch>
            <a:fillRect/>
          </a:stretch>
        </p:blipFill>
        <p:spPr bwMode="auto">
          <a:xfrm rot="5400000">
            <a:off x="5823216" y="3341744"/>
            <a:ext cx="8071946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 l="904" t="4900" r="585" b="6559"/>
          <a:stretch>
            <a:fillRect/>
          </a:stretch>
        </p:blipFill>
        <p:spPr bwMode="auto">
          <a:xfrm>
            <a:off x="6500294" y="1012170"/>
            <a:ext cx="8071946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380011" y="3486422"/>
            <a:ext cx="3626069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Dolžina  slika  je </a:t>
            </a:r>
            <a:endParaRPr kumimoji="0" lang="sl-SI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383627" y="2785163"/>
            <a:ext cx="3258207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Širina  slike  je</a:t>
            </a:r>
            <a:endParaRPr kumimoji="0" lang="sl-SI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4124420" y="3493247"/>
            <a:ext cx="1797271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15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cm</a:t>
            </a:r>
            <a:endParaRPr kumimoji="0" lang="sl-SI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3790548" y="2806185"/>
            <a:ext cx="1797271" cy="5481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11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</a:t>
            </a:r>
            <a:endParaRPr kumimoji="0" lang="sl-SI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997842" y="183035"/>
            <a:ext cx="8194158" cy="731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Zapis  v  zvezku.</a:t>
            </a:r>
            <a:endParaRPr kumimoji="0" lang="sl-SI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398579" y="977462"/>
            <a:ext cx="6211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METER,  DECIMETER,  CENTIMETER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8858" y="148855"/>
            <a:ext cx="3732028" cy="6528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sl-SI" sz="2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Ošili svinčnik.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2500" b="1" noProof="0" dirty="0" smtClean="0">
                <a:latin typeface="+mj-lt"/>
                <a:ea typeface="+mj-ea"/>
                <a:cs typeface="+mj-cs"/>
              </a:rPr>
              <a:t>2. </a:t>
            </a:r>
            <a:r>
              <a:rPr lang="sl-SI" sz="2500" noProof="0" dirty="0" smtClean="0">
                <a:latin typeface="+mj-lt"/>
                <a:ea typeface="+mj-ea"/>
                <a:cs typeface="+mj-cs"/>
              </a:rPr>
              <a:t>Ravnilo položi na list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2500" dirty="0" smtClean="0">
                <a:latin typeface="+mj-lt"/>
                <a:ea typeface="+mj-ea"/>
                <a:cs typeface="+mj-cs"/>
              </a:rPr>
              <a:t>     </a:t>
            </a:r>
            <a:r>
              <a:rPr lang="sl-SI" sz="2500" noProof="0" dirty="0" smtClean="0">
                <a:latin typeface="+mj-lt"/>
                <a:ea typeface="+mj-ea"/>
                <a:cs typeface="+mj-cs"/>
              </a:rPr>
              <a:t>in ga z eno roko  drži.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sl-SI" sz="2500" b="1" dirty="0" smtClean="0">
                <a:latin typeface="+mj-lt"/>
                <a:ea typeface="+mj-ea"/>
                <a:cs typeface="+mj-cs"/>
              </a:rPr>
              <a:t>3. </a:t>
            </a:r>
            <a:r>
              <a:rPr lang="sl-SI" sz="2500" dirty="0" smtClean="0">
                <a:latin typeface="+mj-lt"/>
                <a:ea typeface="+mj-ea"/>
                <a:cs typeface="+mj-cs"/>
              </a:rPr>
              <a:t>S svinčnikom začni risati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sl-SI" sz="2500" dirty="0" smtClean="0">
                <a:latin typeface="+mj-lt"/>
                <a:ea typeface="+mj-ea"/>
                <a:cs typeface="+mj-cs"/>
              </a:rPr>
              <a:t>     črto pri </a:t>
            </a:r>
            <a:r>
              <a:rPr lang="sl-SI" sz="2500" smtClean="0">
                <a:latin typeface="+mj-lt"/>
                <a:ea typeface="+mj-ea"/>
                <a:cs typeface="+mj-cs"/>
              </a:rPr>
              <a:t>številu 0!</a:t>
            </a:r>
            <a:endParaRPr lang="sl-SI" sz="2500" noProof="0" dirty="0" smtClean="0">
              <a:latin typeface="+mj-lt"/>
              <a:ea typeface="+mj-ea"/>
              <a:cs typeface="+mj-cs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390838" y="725948"/>
            <a:ext cx="3314059" cy="2184438"/>
            <a:chOff x="390838" y="725948"/>
            <a:chExt cx="3314059" cy="2184438"/>
          </a:xfrm>
        </p:grpSpPr>
        <p:pic>
          <p:nvPicPr>
            <p:cNvPr id="6" name="Slika 5" descr="DZS Nasa Ulica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838" y="980663"/>
              <a:ext cx="1115739" cy="19297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Ovalni oblaček 7"/>
            <p:cNvSpPr/>
            <p:nvPr/>
          </p:nvSpPr>
          <p:spPr>
            <a:xfrm>
              <a:off x="1655379" y="725948"/>
              <a:ext cx="2049518" cy="1734207"/>
            </a:xfrm>
            <a:prstGeom prst="wedgeEllipseCallout">
              <a:avLst>
                <a:gd name="adj1" fmla="val -62818"/>
                <a:gd name="adj2" fmla="val -915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400" dirty="0" smtClean="0">
                  <a:solidFill>
                    <a:srgbClr val="0070C0"/>
                  </a:solidFill>
                </a:rPr>
                <a:t>Kako  rišemo  črto  z  ravnilom?</a:t>
              </a:r>
              <a:endParaRPr lang="sl-SI" sz="24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026" name="Picture 2" descr="F:\MONIKA 25.03.2020\INTERNET_pouk na daljavo\5.teden\MAT_m, dm, cm_Zapis v zvezek.jpg"/>
          <p:cNvPicPr>
            <a:picLocks noChangeAspect="1" noChangeArrowheads="1"/>
          </p:cNvPicPr>
          <p:nvPr/>
        </p:nvPicPr>
        <p:blipFill>
          <a:blip r:embed="rId3" cstate="email">
            <a:lum bright="-20000"/>
          </a:blip>
          <a:srcRect t="6773"/>
          <a:stretch>
            <a:fillRect/>
          </a:stretch>
        </p:blipFill>
        <p:spPr bwMode="auto">
          <a:xfrm>
            <a:off x="5443870" y="1509824"/>
            <a:ext cx="4096786" cy="519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31850" y="1970690"/>
            <a:ext cx="10515600" cy="259178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l-S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METER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Enheter - Matemat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email"/>
          <a:srcRect t="6281" b="7061"/>
          <a:stretch>
            <a:fillRect/>
          </a:stretch>
        </p:blipFill>
        <p:spPr bwMode="auto">
          <a:xfrm>
            <a:off x="1046798" y="1387366"/>
            <a:ext cx="9605750" cy="416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esni zaviti oklepaj 3"/>
          <p:cNvSpPr/>
          <p:nvPr/>
        </p:nvSpPr>
        <p:spPr>
          <a:xfrm rot="5400000">
            <a:off x="5517930" y="748869"/>
            <a:ext cx="882869" cy="8765628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1213945" y="5738648"/>
            <a:ext cx="96012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>
                <a:solidFill>
                  <a:srgbClr val="C00000"/>
                </a:solidFill>
              </a:rPr>
              <a:t> meter </a:t>
            </a:r>
            <a:r>
              <a:rPr lang="sl-SI" sz="4000" dirty="0" smtClean="0">
                <a:solidFill>
                  <a:srgbClr val="002060"/>
                </a:solidFill>
              </a:rPr>
              <a:t>zapišemo z okrajšavo      </a:t>
            </a:r>
            <a:r>
              <a:rPr lang="sl-SI" sz="4000" dirty="0" smtClean="0">
                <a:solidFill>
                  <a:srgbClr val="002060"/>
                </a:solidFill>
                <a:latin typeface="Calibri"/>
                <a:cs typeface="Calibri"/>
              </a:rPr>
              <a:t>→</a:t>
            </a:r>
            <a:r>
              <a:rPr lang="sl-SI" sz="4000" dirty="0" smtClean="0">
                <a:solidFill>
                  <a:srgbClr val="002060"/>
                </a:solidFill>
              </a:rPr>
              <a:t>     </a:t>
            </a:r>
            <a:r>
              <a:rPr lang="sl-SI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>
                <a:solidFill>
                  <a:srgbClr val="C00000"/>
                </a:solidFill>
              </a:rPr>
              <a:t> m</a:t>
            </a:r>
            <a:endParaRPr lang="sl-SI" sz="4000" dirty="0">
              <a:solidFill>
                <a:srgbClr val="C0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0" y="499241"/>
            <a:ext cx="12192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Če stegnemo obe roki, tako kot ta deklica, je to približno </a:t>
            </a:r>
            <a:r>
              <a:rPr lang="sl-SI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meter</a:t>
            </a:r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okno-odprto | Okna Vrata - EUROpv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email"/>
          <a:srcRect l="7834" t="8204" r="13364"/>
          <a:stretch>
            <a:fillRect/>
          </a:stretch>
        </p:blipFill>
        <p:spPr bwMode="auto">
          <a:xfrm flipH="1">
            <a:off x="0" y="567558"/>
            <a:ext cx="2758965" cy="36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43042" y="1466192"/>
            <a:ext cx="6587869" cy="45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Pisalna miza PEU15 - Pisalne mize | Pohistvo.s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0" y="4146331"/>
            <a:ext cx="2812244" cy="1954924"/>
          </a:xfrm>
          <a:prstGeom prst="rect">
            <a:avLst/>
          </a:prstGeom>
          <a:noFill/>
        </p:spPr>
      </p:pic>
      <p:sp>
        <p:nvSpPr>
          <p:cNvPr id="9" name="Pravokotnik 8"/>
          <p:cNvSpPr/>
          <p:nvPr/>
        </p:nvSpPr>
        <p:spPr>
          <a:xfrm>
            <a:off x="0" y="6032310"/>
            <a:ext cx="12192000" cy="825690"/>
          </a:xfrm>
          <a:prstGeom prst="rect">
            <a:avLst/>
          </a:prstGeom>
          <a:blipFill>
            <a:blip r:embed="rId5" cstate="email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74716">
            <a:off x="10616445" y="3535752"/>
            <a:ext cx="1543050" cy="24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Raven puščični konektor 16"/>
          <p:cNvCxnSpPr/>
          <p:nvPr/>
        </p:nvCxnSpPr>
        <p:spPr>
          <a:xfrm flipH="1">
            <a:off x="4130566" y="1513489"/>
            <a:ext cx="31531" cy="2554014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konektor 17"/>
          <p:cNvCxnSpPr/>
          <p:nvPr/>
        </p:nvCxnSpPr>
        <p:spPr>
          <a:xfrm>
            <a:off x="199697" y="6064469"/>
            <a:ext cx="2569779" cy="15766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0" y="1991709"/>
            <a:ext cx="2569779" cy="15766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0" y="204952"/>
            <a:ext cx="12192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Kaj  je  v  naši  učilnici  visoko,  široko,  dolgo  približno  </a:t>
            </a:r>
            <a:r>
              <a:rPr lang="sl-SI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meter</a:t>
            </a:r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25" name="Raven puščični konektor 24"/>
          <p:cNvCxnSpPr/>
          <p:nvPr/>
        </p:nvCxnSpPr>
        <p:spPr>
          <a:xfrm flipH="1">
            <a:off x="11787351" y="3589283"/>
            <a:ext cx="31531" cy="2554014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9" name="Picture 3" descr="NOLIK :: Občutek udobja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5722" y="3942541"/>
            <a:ext cx="1623847" cy="2915459"/>
          </a:xfrm>
          <a:prstGeom prst="rect">
            <a:avLst/>
          </a:prstGeom>
          <a:noFill/>
        </p:spPr>
      </p:pic>
      <p:cxnSp>
        <p:nvCxnSpPr>
          <p:cNvPr id="19" name="Raven puščični konektor 18"/>
          <p:cNvCxnSpPr/>
          <p:nvPr/>
        </p:nvCxnSpPr>
        <p:spPr>
          <a:xfrm flipH="1">
            <a:off x="3725916" y="4099034"/>
            <a:ext cx="31531" cy="2554014"/>
          </a:xfrm>
          <a:prstGeom prst="straightConnector1">
            <a:avLst/>
          </a:prstGeom>
          <a:ln w="508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krožen pravokotni oblaček 19"/>
          <p:cNvSpPr/>
          <p:nvPr/>
        </p:nvSpPr>
        <p:spPr>
          <a:xfrm>
            <a:off x="2648607" y="772510"/>
            <a:ext cx="1686910" cy="536027"/>
          </a:xfrm>
          <a:prstGeom prst="wedgeRoundRectCallout">
            <a:avLst>
              <a:gd name="adj1" fmla="val -97468"/>
              <a:gd name="adj2" fmla="val 1742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Širina okna.</a:t>
            </a:r>
            <a:endParaRPr lang="sl-SI" dirty="0"/>
          </a:p>
        </p:txBody>
      </p:sp>
      <p:sp>
        <p:nvSpPr>
          <p:cNvPr id="21" name="Zaokrožen pravokotni oblaček 20"/>
          <p:cNvSpPr/>
          <p:nvPr/>
        </p:nvSpPr>
        <p:spPr>
          <a:xfrm>
            <a:off x="2154621" y="2990193"/>
            <a:ext cx="1686910" cy="536027"/>
          </a:xfrm>
          <a:prstGeom prst="wedgeRoundRectCallout">
            <a:avLst>
              <a:gd name="adj1" fmla="val -77842"/>
              <a:gd name="adj2" fmla="val 4977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Dolžina pisalne mize.</a:t>
            </a:r>
            <a:endParaRPr lang="sl-SI" dirty="0"/>
          </a:p>
        </p:txBody>
      </p:sp>
      <p:sp>
        <p:nvSpPr>
          <p:cNvPr id="22" name="Zaokrožen pravokotni oblaček 21"/>
          <p:cNvSpPr/>
          <p:nvPr/>
        </p:nvSpPr>
        <p:spPr>
          <a:xfrm>
            <a:off x="4550979" y="4882056"/>
            <a:ext cx="1686910" cy="536027"/>
          </a:xfrm>
          <a:prstGeom prst="wedgeRoundRectCallout">
            <a:avLst>
              <a:gd name="adj1" fmla="val -97468"/>
              <a:gd name="adj2" fmla="val 1742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Višina stola.</a:t>
            </a:r>
            <a:endParaRPr lang="sl-SI" dirty="0"/>
          </a:p>
        </p:txBody>
      </p:sp>
      <p:sp>
        <p:nvSpPr>
          <p:cNvPr id="26" name="Zaokrožen pravokotni oblaček 25"/>
          <p:cNvSpPr/>
          <p:nvPr/>
        </p:nvSpPr>
        <p:spPr>
          <a:xfrm>
            <a:off x="5008179" y="1066801"/>
            <a:ext cx="1686910" cy="536027"/>
          </a:xfrm>
          <a:prstGeom prst="wedgeRoundRectCallout">
            <a:avLst>
              <a:gd name="adj1" fmla="val -97468"/>
              <a:gd name="adj2" fmla="val 1742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Višina table,</a:t>
            </a:r>
            <a:endParaRPr lang="sl-SI" dirty="0"/>
          </a:p>
        </p:txBody>
      </p:sp>
      <p:sp>
        <p:nvSpPr>
          <p:cNvPr id="27" name="Zaokrožen pravokotni oblaček 26"/>
          <p:cNvSpPr/>
          <p:nvPr/>
        </p:nvSpPr>
        <p:spPr>
          <a:xfrm>
            <a:off x="10084677" y="2328041"/>
            <a:ext cx="1686910" cy="536027"/>
          </a:xfrm>
          <a:prstGeom prst="wedgeRoundRectCallout">
            <a:avLst>
              <a:gd name="adj1" fmla="val 40850"/>
              <a:gd name="adj2" fmla="val 1654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Višina predalčnika.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0" y="331075"/>
            <a:ext cx="12192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Kaj  je  pri  vas  doma  dolgo  ali  široko  ali  visoko  približno  </a:t>
            </a:r>
            <a:r>
              <a:rPr lang="sl-SI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sl-SI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</a:t>
            </a:r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5842" name="Picture 2" descr="Otroška soba za fante, APLANET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9902" y="3968970"/>
            <a:ext cx="4177862" cy="2350047"/>
          </a:xfrm>
          <a:prstGeom prst="rect">
            <a:avLst/>
          </a:prstGeom>
          <a:noFill/>
        </p:spPr>
      </p:pic>
      <p:pic>
        <p:nvPicPr>
          <p:cNvPr id="35844" name="Picture 4" descr="Kuhinja VANJA 260cm - Kuhinjski bloki - Kuhinj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13435" y="1119352"/>
            <a:ext cx="3799489" cy="2724150"/>
          </a:xfrm>
          <a:prstGeom prst="rect">
            <a:avLst/>
          </a:prstGeom>
          <a:noFill/>
        </p:spPr>
      </p:pic>
      <p:pic>
        <p:nvPicPr>
          <p:cNvPr id="35846" name="Picture 6" descr="Ultimativna pravila opremljanja dnevne sobe - Dominvrt.s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512" y="1198180"/>
            <a:ext cx="4176786" cy="2656562"/>
          </a:xfrm>
          <a:prstGeom prst="rect">
            <a:avLst/>
          </a:prstGeom>
          <a:noFill/>
        </p:spPr>
      </p:pic>
      <p:pic>
        <p:nvPicPr>
          <p:cNvPr id="35848" name="Picture 8" descr="Domov - Moja kopalnic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13434" y="3972910"/>
            <a:ext cx="3831021" cy="2368828"/>
          </a:xfrm>
          <a:prstGeom prst="rect">
            <a:avLst/>
          </a:prstGeom>
          <a:noFill/>
        </p:spPr>
      </p:pic>
      <p:sp>
        <p:nvSpPr>
          <p:cNvPr id="7" name="PoljeZBesedilom 6"/>
          <p:cNvSpPr txBox="1"/>
          <p:nvPr/>
        </p:nvSpPr>
        <p:spPr>
          <a:xfrm>
            <a:off x="9222827" y="1119352"/>
            <a:ext cx="2569779" cy="5493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700" b="1" dirty="0" smtClean="0">
                <a:solidFill>
                  <a:srgbClr val="002060"/>
                </a:solidFill>
              </a:rPr>
              <a:t>Morda  širina, višina ali dolžina kakšne: 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omare, 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omarice,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mize,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preproge,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zavese,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televizorja,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naslonjača, 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stojala,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okna, </a:t>
            </a:r>
          </a:p>
          <a:p>
            <a:pPr>
              <a:buFontTx/>
              <a:buChar char="-"/>
            </a:pPr>
            <a:r>
              <a:rPr lang="sl-SI" sz="2700" dirty="0" smtClean="0">
                <a:solidFill>
                  <a:srgbClr val="002060"/>
                </a:solidFill>
              </a:rPr>
              <a:t> police, … </a:t>
            </a:r>
            <a:endParaRPr lang="sl-SI" sz="2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675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  moramo  raztegniti  roki,  da  pokažemo  </a:t>
            </a:r>
            <a:r>
              <a:rPr lang="sl-SI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sl-SI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meter</a:t>
            </a:r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l-SI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t="34281"/>
          <a:stretch>
            <a:fillRect/>
          </a:stretch>
        </p:blipFill>
        <p:spPr>
          <a:xfrm>
            <a:off x="2333297" y="1513490"/>
            <a:ext cx="6526924" cy="3217049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1084476" y="5328745"/>
            <a:ext cx="9753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3600" dirty="0" smtClean="0"/>
              <a:t>Poskusi s pomočjo metra razširiti roke za </a:t>
            </a:r>
            <a:r>
              <a:rPr lang="pl-PL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3600" dirty="0" smtClean="0">
                <a:solidFill>
                  <a:srgbClr val="C00000"/>
                </a:solidFill>
              </a:rPr>
              <a:t>m</a:t>
            </a:r>
            <a:r>
              <a:rPr lang="pl-PL" sz="3600" dirty="0" smtClean="0"/>
              <a:t>.</a:t>
            </a:r>
            <a:endParaRPr lang="sl-SI" sz="3600" dirty="0"/>
          </a:p>
        </p:txBody>
      </p:sp>
    </p:spTree>
    <p:extLst>
      <p:ext uri="{BB962C8B-B14F-4D97-AF65-F5344CB8AC3E}">
        <p14:creationId xmlns="" xmlns:p14="http://schemas.microsoft.com/office/powerpoint/2010/main" val="109433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l-S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DECIMETER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email"/>
          <a:srcRect t="5124" b="14296"/>
          <a:stretch>
            <a:fillRect/>
          </a:stretch>
        </p:blipFill>
        <p:spPr bwMode="auto">
          <a:xfrm>
            <a:off x="726997" y="4903076"/>
            <a:ext cx="10607468" cy="195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0" y="189186"/>
            <a:ext cx="12192000" cy="785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Poišči </a:t>
            </a:r>
            <a:r>
              <a:rPr lang="sl-SI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sl-SI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svoje  šolsko  ravnilo, </a:t>
            </a:r>
            <a:r>
              <a:rPr lang="sl-SI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sl-SI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tako,  kot  je  na  tej  sliki.</a:t>
            </a:r>
            <a:endParaRPr kumimoji="0" lang="sl-SI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1245475" y="4477407"/>
            <a:ext cx="4682359" cy="4414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662151" y="1182414"/>
            <a:ext cx="4335518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1. Poišči 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l-SI" sz="3000" dirty="0" smtClean="0"/>
              <a:t> in številko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l-SI" sz="3000" dirty="0" smtClean="0"/>
              <a:t>. </a:t>
            </a:r>
            <a:endParaRPr lang="sl-SI" sz="30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56896" y="2201917"/>
            <a:ext cx="7919545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2. Razdalja med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l-SI" sz="3000" dirty="0" smtClean="0"/>
              <a:t> in </a:t>
            </a:r>
            <a:r>
              <a:rPr lang="sl-SI" sz="3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l-SI" sz="3000" dirty="0" smtClean="0"/>
              <a:t> je dolga </a:t>
            </a:r>
            <a:r>
              <a:rPr lang="sl-SI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3000" dirty="0" smtClean="0">
                <a:solidFill>
                  <a:srgbClr val="C00000"/>
                </a:solidFill>
              </a:rPr>
              <a:t> decimeter</a:t>
            </a:r>
            <a:r>
              <a:rPr lang="sl-SI" sz="3000" dirty="0" smtClean="0"/>
              <a:t>. </a:t>
            </a:r>
            <a:endParaRPr lang="sl-SI" sz="3000" dirty="0"/>
          </a:p>
        </p:txBody>
      </p:sp>
      <p:sp>
        <p:nvSpPr>
          <p:cNvPr id="12" name="Levi zaviti oklepaj 11"/>
          <p:cNvSpPr/>
          <p:nvPr/>
        </p:nvSpPr>
        <p:spPr>
          <a:xfrm rot="5400000" flipV="1">
            <a:off x="3338351" y="1872158"/>
            <a:ext cx="465084" cy="4556235"/>
          </a:xfrm>
          <a:prstGeom prst="leftBrace">
            <a:avLst>
              <a:gd name="adj1" fmla="val 8333"/>
              <a:gd name="adj2" fmla="val 50717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677917" y="3163614"/>
            <a:ext cx="1053136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/>
              <a:t> </a:t>
            </a:r>
            <a:r>
              <a:rPr lang="sl-SI" sz="4000" dirty="0" smtClean="0">
                <a:solidFill>
                  <a:srgbClr val="C00000"/>
                </a:solidFill>
              </a:rPr>
              <a:t>decimeter</a:t>
            </a:r>
            <a:r>
              <a:rPr lang="sl-SI" sz="4000" dirty="0" smtClean="0"/>
              <a:t> </a:t>
            </a:r>
            <a:r>
              <a:rPr lang="sl-SI" sz="4000" dirty="0" smtClean="0">
                <a:solidFill>
                  <a:srgbClr val="002060"/>
                </a:solidFill>
              </a:rPr>
              <a:t>zapišemo z okrajšavo    </a:t>
            </a:r>
            <a:r>
              <a:rPr lang="sl-SI" sz="4000" dirty="0" smtClean="0">
                <a:solidFill>
                  <a:srgbClr val="002060"/>
                </a:solidFill>
                <a:latin typeface="Calibri"/>
                <a:cs typeface="Calibri"/>
              </a:rPr>
              <a:t>→</a:t>
            </a:r>
            <a:r>
              <a:rPr lang="sl-SI" sz="4000" dirty="0" smtClean="0">
                <a:solidFill>
                  <a:srgbClr val="002060"/>
                </a:solidFill>
              </a:rPr>
              <a:t>     </a:t>
            </a:r>
            <a:r>
              <a:rPr lang="sl-SI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l-SI" sz="4000" dirty="0" smtClean="0"/>
              <a:t> </a:t>
            </a:r>
            <a:r>
              <a:rPr lang="sl-SI" sz="4000" dirty="0" err="1" smtClean="0">
                <a:solidFill>
                  <a:srgbClr val="C00000"/>
                </a:solidFill>
              </a:rPr>
              <a:t>dm</a:t>
            </a:r>
            <a:r>
              <a:rPr lang="sl-SI" sz="4000" dirty="0" smtClean="0"/>
              <a:t> </a:t>
            </a:r>
            <a:r>
              <a:rPr lang="sl-SI" sz="4000" dirty="0" smtClean="0">
                <a:solidFill>
                  <a:srgbClr val="002060"/>
                </a:solidFill>
              </a:rPr>
              <a:t>.</a:t>
            </a:r>
            <a:r>
              <a:rPr lang="sl-SI" sz="4000" dirty="0" smtClean="0"/>
              <a:t> </a:t>
            </a:r>
            <a:endParaRPr lang="sl-S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2" grpId="1" animBg="1"/>
      <p:bldP spid="13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669</Words>
  <Application>Microsoft Office PowerPoint</Application>
  <PresentationFormat>Po meri</PresentationFormat>
  <Paragraphs>134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Officeova tema</vt:lpstr>
      <vt:lpstr>      M E R J E N J E   METER, DECIMETER, CENTIMETER   3. razred </vt:lpstr>
      <vt:lpstr>Diapozitiv 2</vt:lpstr>
      <vt:lpstr>METER </vt:lpstr>
      <vt:lpstr>Diapozitiv 4</vt:lpstr>
      <vt:lpstr>Diapozitiv 5</vt:lpstr>
      <vt:lpstr>Diapozitiv 6</vt:lpstr>
      <vt:lpstr>Koliko  moramo  raztegniti  roki,  da  pokažemo  1 meter?</vt:lpstr>
      <vt:lpstr>DECIMETER </vt:lpstr>
      <vt:lpstr>Diapozitiv 9</vt:lpstr>
      <vt:lpstr>Diapozitiv 10</vt:lpstr>
      <vt:lpstr>Kaj  je  na  tvojem  telesu  dolgo  približno  1 dm?</vt:lpstr>
      <vt:lpstr>Poglej  okoli  sebe  in  ugotovi:   Kaj je v tvoji okolici dolgo ali visoko ali široko ali morda celo globoko približno 1 dm?</vt:lpstr>
      <vt:lpstr>Diapozitiv 13</vt:lpstr>
      <vt:lpstr>CENTIMETER </vt:lpstr>
      <vt:lpstr>Diapozitiv 15</vt:lpstr>
      <vt:lpstr>Diapozitiv 16</vt:lpstr>
      <vt:lpstr>Diapozitiv 17</vt:lpstr>
      <vt:lpstr>Noht na palcu je dolg približno 1 cm.</vt:lpstr>
      <vt:lpstr>Diapozitiv 19</vt:lpstr>
      <vt:lpstr>Merili  bomo  z  ravnilom. </vt:lpstr>
      <vt:lpstr>Diapozitiv 21</vt:lpstr>
      <vt:lpstr>Diapozitiv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CENTIMETER, DECIMETER   in   METER</dc:title>
  <dc:creator>Iztok</dc:creator>
  <cp:lastModifiedBy>SILVO</cp:lastModifiedBy>
  <cp:revision>57</cp:revision>
  <dcterms:created xsi:type="dcterms:W3CDTF">2020-04-08T05:55:29Z</dcterms:created>
  <dcterms:modified xsi:type="dcterms:W3CDTF">2020-04-10T18:18:20Z</dcterms:modified>
</cp:coreProperties>
</file>