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2799-41B4-4C81-A5F3-A0AB0094E3A0}" type="datetimeFigureOut">
              <a:rPr lang="sl-SI" smtClean="0"/>
              <a:t>10. 05. 2020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44B6-D2B7-4F48-B88A-8BBFA493CB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14744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2799-41B4-4C81-A5F3-A0AB0094E3A0}" type="datetimeFigureOut">
              <a:rPr lang="sl-SI" smtClean="0"/>
              <a:t>10. 05. 2020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44B6-D2B7-4F48-B88A-8BBFA493CB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59496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2799-41B4-4C81-A5F3-A0AB0094E3A0}" type="datetimeFigureOut">
              <a:rPr lang="sl-SI" smtClean="0"/>
              <a:t>10. 05. 2020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44B6-D2B7-4F48-B88A-8BBFA493CB83}" type="slidenum">
              <a:rPr lang="sl-SI" smtClean="0"/>
              <a:t>‹#›</a:t>
            </a:fld>
            <a:endParaRPr lang="sl-S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5291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2799-41B4-4C81-A5F3-A0AB0094E3A0}" type="datetimeFigureOut">
              <a:rPr lang="sl-SI" smtClean="0"/>
              <a:t>10. 05. 2020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44B6-D2B7-4F48-B88A-8BBFA493CB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17686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2799-41B4-4C81-A5F3-A0AB0094E3A0}" type="datetimeFigureOut">
              <a:rPr lang="sl-SI" smtClean="0"/>
              <a:t>10. 05. 2020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44B6-D2B7-4F48-B88A-8BBFA493CB83}" type="slidenum">
              <a:rPr lang="sl-SI" smtClean="0"/>
              <a:t>‹#›</a:t>
            </a:fld>
            <a:endParaRPr lang="sl-S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6770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2799-41B4-4C81-A5F3-A0AB0094E3A0}" type="datetimeFigureOut">
              <a:rPr lang="sl-SI" smtClean="0"/>
              <a:t>10. 05. 2020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44B6-D2B7-4F48-B88A-8BBFA493CB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8467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2799-41B4-4C81-A5F3-A0AB0094E3A0}" type="datetimeFigureOut">
              <a:rPr lang="sl-SI" smtClean="0"/>
              <a:t>10. 05. 2020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44B6-D2B7-4F48-B88A-8BBFA493CB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55976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2799-41B4-4C81-A5F3-A0AB0094E3A0}" type="datetimeFigureOut">
              <a:rPr lang="sl-SI" smtClean="0"/>
              <a:t>10. 05. 2020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44B6-D2B7-4F48-B88A-8BBFA493CB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57739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2799-41B4-4C81-A5F3-A0AB0094E3A0}" type="datetimeFigureOut">
              <a:rPr lang="sl-SI" smtClean="0"/>
              <a:t>10. 05. 2020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44B6-D2B7-4F48-B88A-8BBFA493CB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33555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2799-41B4-4C81-A5F3-A0AB0094E3A0}" type="datetimeFigureOut">
              <a:rPr lang="sl-SI" smtClean="0"/>
              <a:t>10. 05. 2020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44B6-D2B7-4F48-B88A-8BBFA493CB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66124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2799-41B4-4C81-A5F3-A0AB0094E3A0}" type="datetimeFigureOut">
              <a:rPr lang="sl-SI" smtClean="0"/>
              <a:t>10. 05. 2020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44B6-D2B7-4F48-B88A-8BBFA493CB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13043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2799-41B4-4C81-A5F3-A0AB0094E3A0}" type="datetimeFigureOut">
              <a:rPr lang="sl-SI" smtClean="0"/>
              <a:t>10. 05. 2020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44B6-D2B7-4F48-B88A-8BBFA493CB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12889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2799-41B4-4C81-A5F3-A0AB0094E3A0}" type="datetimeFigureOut">
              <a:rPr lang="sl-SI" smtClean="0"/>
              <a:t>10. 05. 2020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44B6-D2B7-4F48-B88A-8BBFA493CB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34601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2799-41B4-4C81-A5F3-A0AB0094E3A0}" type="datetimeFigureOut">
              <a:rPr lang="sl-SI" smtClean="0"/>
              <a:t>10. 05. 2020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44B6-D2B7-4F48-B88A-8BBFA493CB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86014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2799-41B4-4C81-A5F3-A0AB0094E3A0}" type="datetimeFigureOut">
              <a:rPr lang="sl-SI" smtClean="0"/>
              <a:t>10. 05. 2020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44B6-D2B7-4F48-B88A-8BBFA493CB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450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44B6-D2B7-4F48-B88A-8BBFA493CB83}" type="slidenum">
              <a:rPr lang="sl-SI" smtClean="0"/>
              <a:t>‹#›</a:t>
            </a:fld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2799-41B4-4C81-A5F3-A0AB0094E3A0}" type="datetimeFigureOut">
              <a:rPr lang="sl-SI" smtClean="0"/>
              <a:t>10. 05. 2020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2731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42799-41B4-4C81-A5F3-A0AB0094E3A0}" type="datetimeFigureOut">
              <a:rPr lang="sl-SI" smtClean="0"/>
              <a:t>10. 05. 2020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5C144B6-D2B7-4F48-B88A-8BBFA493CB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830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1A9EF6C-1D71-4069-802B-1F7F1BF724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143" y="0"/>
            <a:ext cx="10917968" cy="1646302"/>
          </a:xfrm>
        </p:spPr>
        <p:txBody>
          <a:bodyPr/>
          <a:lstStyle/>
          <a:p>
            <a:pPr algn="l"/>
            <a:r>
              <a:rPr lang="sl-SI" sz="6000" dirty="0">
                <a:solidFill>
                  <a:schemeClr val="accent2">
                    <a:lumMod val="75000"/>
                  </a:schemeClr>
                </a:solidFill>
              </a:rPr>
              <a:t>NASELJA V DOMAČI POKRAJINI</a:t>
            </a:r>
          </a:p>
        </p:txBody>
      </p:sp>
      <p:pic>
        <p:nvPicPr>
          <p:cNvPr id="2052" name="Picture 4" descr="Tihaboj - Wikipedija, prosta enciklopedija">
            <a:extLst>
              <a:ext uri="{FF2B5EF4-FFF2-40B4-BE49-F238E27FC236}">
                <a16:creationId xmlns:a16="http://schemas.microsoft.com/office/drawing/2014/main" xmlns="" id="{B1F1D0B1-A719-4F12-BAAF-A845DA9AE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573" y="2396253"/>
            <a:ext cx="4919538" cy="318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otnik 4">
            <a:extLst>
              <a:ext uri="{FF2B5EF4-FFF2-40B4-BE49-F238E27FC236}">
                <a16:creationId xmlns:a16="http://schemas.microsoft.com/office/drawing/2014/main" xmlns="" id="{8FBB8BB9-11DA-4A77-AF1E-FBB7ADCD4A31}"/>
              </a:ext>
            </a:extLst>
          </p:cNvPr>
          <p:cNvSpPr/>
          <p:nvPr/>
        </p:nvSpPr>
        <p:spPr>
          <a:xfrm>
            <a:off x="1240973" y="5881426"/>
            <a:ext cx="906235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l-SI" altLang="sl-SI" sz="2800" dirty="0">
                <a:solidFill>
                  <a:srgbClr val="000066"/>
                </a:solidFill>
              </a:rPr>
              <a:t>V naseljih bivamo in opravljamo različne dejavnosti.</a:t>
            </a:r>
          </a:p>
          <a:p>
            <a:endParaRPr lang="sl-SI" sz="2400" dirty="0"/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xmlns="" id="{5AECA43B-BFDA-4E94-A08D-1C4D6C259908}"/>
              </a:ext>
            </a:extLst>
          </p:cNvPr>
          <p:cNvSpPr/>
          <p:nvPr/>
        </p:nvSpPr>
        <p:spPr>
          <a:xfrm>
            <a:off x="2286285" y="1890722"/>
            <a:ext cx="1591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</a:rPr>
              <a:t>MESTO </a:t>
            </a:r>
            <a:endParaRPr lang="sl-SI" sz="2400" dirty="0"/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xmlns="" id="{214DFA50-B32B-4220-8BBF-18B7DE5CBBCB}"/>
              </a:ext>
            </a:extLst>
          </p:cNvPr>
          <p:cNvSpPr/>
          <p:nvPr/>
        </p:nvSpPr>
        <p:spPr>
          <a:xfrm>
            <a:off x="8512913" y="1934588"/>
            <a:ext cx="1591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</a:rPr>
              <a:t>VAS</a:t>
            </a:r>
            <a:endParaRPr lang="sl-SI" sz="24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CA7F3816-D64A-4091-9B93-3582CCD03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296" y="2396253"/>
            <a:ext cx="5678295" cy="317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215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B5AF74A-DE98-4EFA-9D41-F56492E11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359" y="275279"/>
            <a:ext cx="8596668" cy="1320800"/>
          </a:xfrm>
        </p:spPr>
        <p:txBody>
          <a:bodyPr>
            <a:normAutofit/>
          </a:bodyPr>
          <a:lstStyle/>
          <a:p>
            <a:r>
              <a:rPr lang="sl-SI" sz="4400" dirty="0">
                <a:solidFill>
                  <a:schemeClr val="accent2">
                    <a:lumMod val="75000"/>
                  </a:schemeClr>
                </a:solidFill>
              </a:rPr>
              <a:t>MESTNA NASELJA </a:t>
            </a:r>
          </a:p>
        </p:txBody>
      </p:sp>
      <p:pic>
        <p:nvPicPr>
          <p:cNvPr id="1026" name="Picture 2" descr="Ljubljana vreme">
            <a:extLst>
              <a:ext uri="{FF2B5EF4-FFF2-40B4-BE49-F238E27FC236}">
                <a16:creationId xmlns:a16="http://schemas.microsoft.com/office/drawing/2014/main" xmlns="" id="{155CA197-247E-4489-A95B-D8F8169439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17" y="1270000"/>
            <a:ext cx="5435562" cy="407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otnik 3">
            <a:extLst>
              <a:ext uri="{FF2B5EF4-FFF2-40B4-BE49-F238E27FC236}">
                <a16:creationId xmlns:a16="http://schemas.microsoft.com/office/drawing/2014/main" xmlns="" id="{2D37785E-CC48-492E-B0B2-323392686502}"/>
              </a:ext>
            </a:extLst>
          </p:cNvPr>
          <p:cNvSpPr/>
          <p:nvPr/>
        </p:nvSpPr>
        <p:spPr>
          <a:xfrm>
            <a:off x="200217" y="5481122"/>
            <a:ext cx="54355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</a:rPr>
              <a:t>LJUBLJANA – glavno mesto Slovenije </a:t>
            </a:r>
            <a:endParaRPr lang="sl-SI" sz="2400" dirty="0"/>
          </a:p>
        </p:txBody>
      </p:sp>
      <p:pic>
        <p:nvPicPr>
          <p:cNvPr id="1028" name="Picture 4" descr="Ptuj - mesto z dušo - mojpogled.com">
            <a:extLst>
              <a:ext uri="{FF2B5EF4-FFF2-40B4-BE49-F238E27FC236}">
                <a16:creationId xmlns:a16="http://schemas.microsoft.com/office/drawing/2014/main" xmlns="" id="{3D9084BF-70CC-4FE0-8257-EB55B123E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922" y="4180555"/>
            <a:ext cx="5803420" cy="214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ravokotnik 8">
            <a:extLst>
              <a:ext uri="{FF2B5EF4-FFF2-40B4-BE49-F238E27FC236}">
                <a16:creationId xmlns:a16="http://schemas.microsoft.com/office/drawing/2014/main" xmlns="" id="{59F0C330-D61D-4549-8501-4B74B27002E3}"/>
              </a:ext>
            </a:extLst>
          </p:cNvPr>
          <p:cNvSpPr/>
          <p:nvPr/>
        </p:nvSpPr>
        <p:spPr>
          <a:xfrm>
            <a:off x="5937922" y="6351888"/>
            <a:ext cx="61277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</a:rPr>
              <a:t>PTUJ – najstarejše mesto v Sloveniji </a:t>
            </a:r>
            <a:endParaRPr lang="sl-SI" sz="2400" dirty="0"/>
          </a:p>
        </p:txBody>
      </p:sp>
      <p:pic>
        <p:nvPicPr>
          <p:cNvPr id="1030" name="Picture 6" descr="CarobniDan.si - Spoznajmo Slovenijo - Ptuj">
            <a:extLst>
              <a:ext uri="{FF2B5EF4-FFF2-40B4-BE49-F238E27FC236}">
                <a16:creationId xmlns:a16="http://schemas.microsoft.com/office/drawing/2014/main" xmlns="" id="{D78FD156-D2A4-4611-B634-C6570D9C4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600" y="290311"/>
            <a:ext cx="5190064" cy="387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729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CF40601-55AA-4E6A-B185-ACC8A0394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76658"/>
            <a:ext cx="3404809" cy="745671"/>
          </a:xfrm>
        </p:spPr>
        <p:txBody>
          <a:bodyPr/>
          <a:lstStyle/>
          <a:p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BLIŽNJA MESTA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09A3B899-8006-459A-B1C2-15B28CA09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42" y="808029"/>
            <a:ext cx="4236391" cy="2824261"/>
          </a:xfrm>
          <a:prstGeom prst="rect">
            <a:avLst/>
          </a:prstGeom>
        </p:spPr>
      </p:pic>
      <p:sp>
        <p:nvSpPr>
          <p:cNvPr id="4" name="Pravokotnik 3">
            <a:extLst>
              <a:ext uri="{FF2B5EF4-FFF2-40B4-BE49-F238E27FC236}">
                <a16:creationId xmlns:a16="http://schemas.microsoft.com/office/drawing/2014/main" xmlns="" id="{5618BB11-F0ED-41CF-8897-BA0FEF6DAA8F}"/>
              </a:ext>
            </a:extLst>
          </p:cNvPr>
          <p:cNvSpPr/>
          <p:nvPr/>
        </p:nvSpPr>
        <p:spPr>
          <a:xfrm>
            <a:off x="261542" y="3600861"/>
            <a:ext cx="1591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</a:rPr>
              <a:t>Kamnik </a:t>
            </a:r>
            <a:endParaRPr lang="sl-SI" sz="2400" dirty="0"/>
          </a:p>
        </p:txBody>
      </p:sp>
      <p:pic>
        <p:nvPicPr>
          <p:cNvPr id="3074" name="Picture 2" descr="Arhiv 2011">
            <a:extLst>
              <a:ext uri="{FF2B5EF4-FFF2-40B4-BE49-F238E27FC236}">
                <a16:creationId xmlns:a16="http://schemas.microsoft.com/office/drawing/2014/main" xmlns="" id="{2FCAC427-9110-4B5D-81D0-E7D53C906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969" y="176658"/>
            <a:ext cx="5054691" cy="291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624CD28D-9809-4541-85CF-98988F1256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274" y="4098942"/>
            <a:ext cx="4665097" cy="2425850"/>
          </a:xfrm>
          <a:prstGeom prst="rect">
            <a:avLst/>
          </a:prstGeom>
        </p:spPr>
      </p:pic>
      <p:sp>
        <p:nvSpPr>
          <p:cNvPr id="8" name="Pravokotnik 7">
            <a:extLst>
              <a:ext uri="{FF2B5EF4-FFF2-40B4-BE49-F238E27FC236}">
                <a16:creationId xmlns:a16="http://schemas.microsoft.com/office/drawing/2014/main" xmlns="" id="{A20AE46F-F291-4406-A393-3903225B97E9}"/>
              </a:ext>
            </a:extLst>
          </p:cNvPr>
          <p:cNvSpPr/>
          <p:nvPr/>
        </p:nvSpPr>
        <p:spPr>
          <a:xfrm>
            <a:off x="3701941" y="6450509"/>
            <a:ext cx="1591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</a:rPr>
              <a:t>Kranj </a:t>
            </a:r>
            <a:endParaRPr lang="sl-SI" sz="2400" dirty="0"/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xmlns="" id="{4540BA0A-B562-4F7D-B870-1C82BDD6D2FE}"/>
              </a:ext>
            </a:extLst>
          </p:cNvPr>
          <p:cNvSpPr/>
          <p:nvPr/>
        </p:nvSpPr>
        <p:spPr>
          <a:xfrm>
            <a:off x="5217713" y="3126744"/>
            <a:ext cx="1591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</a:rPr>
              <a:t>Domžale </a:t>
            </a:r>
            <a:endParaRPr lang="sl-SI" sz="2400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7D13872F-A9EA-4C10-ACF9-07540FB1F0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8143" y="3588409"/>
            <a:ext cx="5054691" cy="2824261"/>
          </a:xfrm>
          <a:prstGeom prst="rect">
            <a:avLst/>
          </a:prstGeom>
        </p:spPr>
      </p:pic>
      <p:sp>
        <p:nvSpPr>
          <p:cNvPr id="11" name="Pravokotnik 10">
            <a:extLst>
              <a:ext uri="{FF2B5EF4-FFF2-40B4-BE49-F238E27FC236}">
                <a16:creationId xmlns:a16="http://schemas.microsoft.com/office/drawing/2014/main" xmlns="" id="{720F6939-08C3-4582-858C-F22CBAA894D1}"/>
              </a:ext>
            </a:extLst>
          </p:cNvPr>
          <p:cNvSpPr/>
          <p:nvPr/>
        </p:nvSpPr>
        <p:spPr>
          <a:xfrm>
            <a:off x="7918557" y="6396335"/>
            <a:ext cx="1591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>
                <a:solidFill>
                  <a:schemeClr val="accent2">
                    <a:lumMod val="75000"/>
                  </a:schemeClr>
                </a:solidFill>
              </a:rPr>
              <a:t>Mengeš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315351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2F64A38-6D7E-4785-828A-889F3F1D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15043"/>
          </a:xfrm>
        </p:spPr>
        <p:txBody>
          <a:bodyPr>
            <a:noAutofit/>
          </a:bodyPr>
          <a:lstStyle/>
          <a:p>
            <a:r>
              <a:rPr lang="sl-SI" sz="4400" dirty="0">
                <a:solidFill>
                  <a:schemeClr val="accent2">
                    <a:lumMod val="75000"/>
                  </a:schemeClr>
                </a:solidFill>
              </a:rPr>
              <a:t>ZNAČILNOSTI MEST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xmlns="" id="{9788F159-2D31-4084-86CB-B44134DB5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287" y="2186893"/>
            <a:ext cx="11865426" cy="553652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l-SI" sz="3200" dirty="0"/>
              <a:t>- prebivalci </a:t>
            </a:r>
            <a:r>
              <a:rPr lang="sl-SI" sz="3200" dirty="0">
                <a:solidFill>
                  <a:schemeClr val="accent2">
                    <a:lumMod val="75000"/>
                  </a:schemeClr>
                </a:solidFill>
              </a:rPr>
              <a:t>meščani</a:t>
            </a:r>
            <a:endParaRPr lang="sl-SI" sz="3200" dirty="0"/>
          </a:p>
          <a:p>
            <a:pPr>
              <a:lnSpc>
                <a:spcPct val="150000"/>
              </a:lnSpc>
            </a:pPr>
            <a:r>
              <a:rPr lang="sl-SI" sz="3200" dirty="0"/>
              <a:t>- </a:t>
            </a:r>
            <a:r>
              <a:rPr lang="sl-SI" sz="3200" dirty="0">
                <a:solidFill>
                  <a:schemeClr val="accent2">
                    <a:lumMod val="75000"/>
                  </a:schemeClr>
                </a:solidFill>
              </a:rPr>
              <a:t>gosto naseljena </a:t>
            </a:r>
            <a:r>
              <a:rPr lang="sl-SI" sz="3200" dirty="0"/>
              <a:t>in pozidana (stolpnice, bloki, nebotičniki)</a:t>
            </a:r>
          </a:p>
          <a:p>
            <a:pPr>
              <a:lnSpc>
                <a:spcPct val="150000"/>
              </a:lnSpc>
            </a:pPr>
            <a:r>
              <a:rPr lang="sl-SI" sz="3200" dirty="0">
                <a:solidFill>
                  <a:schemeClr val="tx1"/>
                </a:solidFill>
              </a:rPr>
              <a:t>-</a:t>
            </a:r>
            <a:r>
              <a:rPr lang="sl-SI" sz="3200" dirty="0">
                <a:solidFill>
                  <a:schemeClr val="accent2">
                    <a:lumMod val="75000"/>
                  </a:schemeClr>
                </a:solidFill>
              </a:rPr>
              <a:t> široke ceste</a:t>
            </a:r>
            <a:r>
              <a:rPr lang="sl-SI" sz="3200" dirty="0"/>
              <a:t>, veliko ulic, </a:t>
            </a:r>
            <a:r>
              <a:rPr lang="sl-SI" sz="3200" dirty="0">
                <a:solidFill>
                  <a:schemeClr val="accent2">
                    <a:lumMod val="75000"/>
                  </a:schemeClr>
                </a:solidFill>
              </a:rPr>
              <a:t>gost promet </a:t>
            </a:r>
          </a:p>
          <a:p>
            <a:pPr>
              <a:lnSpc>
                <a:spcPct val="150000"/>
              </a:lnSpc>
            </a:pPr>
            <a:r>
              <a:rPr lang="sl-SI" sz="3200" dirty="0">
                <a:solidFill>
                  <a:schemeClr val="tx1"/>
                </a:solidFill>
              </a:rPr>
              <a:t>-</a:t>
            </a:r>
            <a:r>
              <a:rPr lang="sl-SI" sz="3200" dirty="0">
                <a:solidFill>
                  <a:schemeClr val="accent2">
                    <a:lumMod val="75000"/>
                  </a:schemeClr>
                </a:solidFill>
              </a:rPr>
              <a:t> onesnažen</a:t>
            </a:r>
            <a:r>
              <a:rPr lang="sl-SI" sz="3200" dirty="0">
                <a:solidFill>
                  <a:srgbClr val="0070C0"/>
                </a:solidFill>
              </a:rPr>
              <a:t> </a:t>
            </a:r>
            <a:r>
              <a:rPr lang="sl-SI" sz="3200" dirty="0">
                <a:solidFill>
                  <a:schemeClr val="tx1"/>
                </a:solidFill>
              </a:rPr>
              <a:t>zrak</a:t>
            </a:r>
          </a:p>
          <a:p>
            <a:pPr>
              <a:lnSpc>
                <a:spcPct val="150000"/>
              </a:lnSpc>
            </a:pPr>
            <a:r>
              <a:rPr lang="sl-SI" sz="3200" dirty="0">
                <a:solidFill>
                  <a:schemeClr val="tx1"/>
                </a:solidFill>
              </a:rPr>
              <a:t>-</a:t>
            </a:r>
            <a:r>
              <a:rPr lang="sl-SI" sz="3200" dirty="0">
                <a:solidFill>
                  <a:schemeClr val="accent2">
                    <a:lumMod val="75000"/>
                  </a:schemeClr>
                </a:solidFill>
              </a:rPr>
              <a:t> upravne</a:t>
            </a:r>
            <a:r>
              <a:rPr lang="sl-SI" sz="3200" dirty="0">
                <a:solidFill>
                  <a:schemeClr val="tx1"/>
                </a:solidFill>
              </a:rPr>
              <a:t>,</a:t>
            </a:r>
            <a:r>
              <a:rPr lang="sl-SI" sz="3200" dirty="0">
                <a:solidFill>
                  <a:schemeClr val="accent2">
                    <a:lumMod val="75000"/>
                  </a:schemeClr>
                </a:solidFill>
              </a:rPr>
              <a:t> kulturne ustanove</a:t>
            </a:r>
            <a:r>
              <a:rPr lang="sl-SI" sz="3200" dirty="0">
                <a:solidFill>
                  <a:schemeClr val="tx1"/>
                </a:solidFill>
              </a:rPr>
              <a:t>, </a:t>
            </a:r>
            <a:r>
              <a:rPr lang="sl-SI" sz="3200" dirty="0">
                <a:solidFill>
                  <a:schemeClr val="accent2">
                    <a:lumMod val="75000"/>
                  </a:schemeClr>
                </a:solidFill>
              </a:rPr>
              <a:t>šole</a:t>
            </a:r>
            <a:r>
              <a:rPr lang="sl-SI" sz="3200" dirty="0">
                <a:solidFill>
                  <a:schemeClr val="tx1"/>
                </a:solidFill>
              </a:rPr>
              <a:t>, </a:t>
            </a:r>
            <a:r>
              <a:rPr lang="sl-SI" sz="3200" dirty="0">
                <a:solidFill>
                  <a:schemeClr val="accent2">
                    <a:lumMod val="75000"/>
                  </a:schemeClr>
                </a:solidFill>
              </a:rPr>
              <a:t>bolnišnice</a:t>
            </a:r>
            <a:r>
              <a:rPr lang="sl-SI" sz="3200" dirty="0">
                <a:solidFill>
                  <a:schemeClr val="tx1"/>
                </a:solidFill>
              </a:rPr>
              <a:t>, </a:t>
            </a:r>
            <a:r>
              <a:rPr lang="sl-SI" sz="3200" dirty="0">
                <a:solidFill>
                  <a:schemeClr val="accent2">
                    <a:lumMod val="75000"/>
                  </a:schemeClr>
                </a:solidFill>
              </a:rPr>
              <a:t>trgovski centri…</a:t>
            </a:r>
          </a:p>
          <a:p>
            <a:pPr>
              <a:lnSpc>
                <a:spcPct val="150000"/>
              </a:lnSpc>
            </a:pPr>
            <a:endParaRPr lang="sl-SI" sz="3200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>
              <a:buFontTx/>
              <a:buChar char="-"/>
            </a:pPr>
            <a:endParaRPr lang="sl-SI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8" name="Picture 2" descr="Višina stolpnic v Ljubljani: kje je meja? - siol.net">
            <a:extLst>
              <a:ext uri="{FF2B5EF4-FFF2-40B4-BE49-F238E27FC236}">
                <a16:creationId xmlns:a16="http://schemas.microsoft.com/office/drawing/2014/main" xmlns="" id="{C600AC00-4D1C-48B0-98D5-D8D1F4C1C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172" y="81416"/>
            <a:ext cx="4410076" cy="294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značba mesta besedila 2">
            <a:extLst>
              <a:ext uri="{FF2B5EF4-FFF2-40B4-BE49-F238E27FC236}">
                <a16:creationId xmlns:a16="http://schemas.microsoft.com/office/drawing/2014/main" xmlns="" id="{7E385328-0264-4AC9-B22A-4FBE9A468A9A}"/>
              </a:ext>
            </a:extLst>
          </p:cNvPr>
          <p:cNvSpPr txBox="1">
            <a:spLocks/>
          </p:cNvSpPr>
          <p:nvPr/>
        </p:nvSpPr>
        <p:spPr>
          <a:xfrm>
            <a:off x="163287" y="2497364"/>
            <a:ext cx="11315700" cy="38375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l-SI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555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C007BC3-2B07-449D-933D-4FB5E808E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6686"/>
          </a:xfrm>
        </p:spPr>
        <p:txBody>
          <a:bodyPr>
            <a:noAutofit/>
          </a:bodyPr>
          <a:lstStyle/>
          <a:p>
            <a:r>
              <a:rPr lang="sl-SI" sz="4400" dirty="0">
                <a:solidFill>
                  <a:srgbClr val="00B050"/>
                </a:solidFill>
              </a:rPr>
              <a:t>PODEŽELSKA NASELJA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39E961CC-2FE9-4574-A75F-F7C4549879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92" y="1776186"/>
            <a:ext cx="4678751" cy="1391557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sl-SI" sz="3200" dirty="0">
                <a:solidFill>
                  <a:srgbClr val="00B050"/>
                </a:solidFill>
              </a:rPr>
              <a:t>SAMOTNE KMETIJE</a:t>
            </a:r>
            <a:r>
              <a:rPr lang="sl-SI" sz="2800" dirty="0">
                <a:solidFill>
                  <a:srgbClr val="00B050"/>
                </a:solidFill>
              </a:rPr>
              <a:t> </a:t>
            </a:r>
          </a:p>
          <a:p>
            <a:pPr marL="0" indent="0" algn="ctr">
              <a:buNone/>
            </a:pPr>
            <a:r>
              <a:rPr lang="sl-SI" sz="2800" dirty="0">
                <a:solidFill>
                  <a:schemeClr val="tx1"/>
                </a:solidFill>
              </a:rPr>
              <a:t>Imajo 1–3 kmetije.</a:t>
            </a:r>
          </a:p>
          <a:p>
            <a:endParaRPr lang="sl-SI" sz="2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l-SI" sz="2600" dirty="0">
              <a:solidFill>
                <a:schemeClr val="tx1"/>
              </a:solidFill>
            </a:endParaRPr>
          </a:p>
          <a:p>
            <a:endParaRPr lang="sl-SI" sz="2600" dirty="0">
              <a:solidFill>
                <a:schemeClr val="tx1"/>
              </a:solidFill>
            </a:endParaRPr>
          </a:p>
          <a:p>
            <a:endParaRPr lang="sl-SI" sz="2600" dirty="0">
              <a:solidFill>
                <a:schemeClr val="tx1"/>
              </a:solidFill>
            </a:endParaRPr>
          </a:p>
          <a:p>
            <a:endParaRPr lang="sl-SI" sz="2600" dirty="0">
              <a:solidFill>
                <a:schemeClr val="tx1"/>
              </a:solidFill>
            </a:endParaRPr>
          </a:p>
          <a:p>
            <a:endParaRPr lang="sl-SI" sz="2600" dirty="0">
              <a:solidFill>
                <a:schemeClr val="tx1"/>
              </a:solidFill>
            </a:endParaRPr>
          </a:p>
          <a:p>
            <a:endParaRPr lang="sl-SI" sz="2600" dirty="0">
              <a:solidFill>
                <a:schemeClr val="tx1"/>
              </a:solidFill>
            </a:endParaRPr>
          </a:p>
          <a:p>
            <a:endParaRPr lang="sl-SI" dirty="0"/>
          </a:p>
        </p:txBody>
      </p:sp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xmlns="" id="{4B9EE5F6-B263-4671-8AE5-333CFB082A38}"/>
              </a:ext>
            </a:extLst>
          </p:cNvPr>
          <p:cNvSpPr txBox="1">
            <a:spLocks/>
          </p:cNvSpPr>
          <p:nvPr/>
        </p:nvSpPr>
        <p:spPr>
          <a:xfrm>
            <a:off x="5940264" y="1776186"/>
            <a:ext cx="4678751" cy="9833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Char char="Ø"/>
            </a:pPr>
            <a:r>
              <a:rPr lang="sl-SI" sz="3200" dirty="0">
                <a:solidFill>
                  <a:srgbClr val="00B050"/>
                </a:solidFill>
              </a:rPr>
              <a:t>ZASELEK</a:t>
            </a:r>
            <a:r>
              <a:rPr lang="sl-SI" sz="2800" dirty="0">
                <a:solidFill>
                  <a:srgbClr val="00B050"/>
                </a:solidFill>
              </a:rPr>
              <a:t> </a:t>
            </a:r>
          </a:p>
          <a:p>
            <a:pPr marL="0" indent="0" algn="ctr">
              <a:buNone/>
            </a:pPr>
            <a:r>
              <a:rPr lang="sl-SI" sz="2800" dirty="0">
                <a:solidFill>
                  <a:schemeClr val="tx1"/>
                </a:solidFill>
              </a:rPr>
              <a:t>Ima 3–15 domov.</a:t>
            </a:r>
          </a:p>
          <a:p>
            <a:pPr algn="ctr"/>
            <a:endParaRPr lang="sl-SI" sz="2800" dirty="0">
              <a:solidFill>
                <a:schemeClr val="tx1"/>
              </a:solidFill>
            </a:endParaRPr>
          </a:p>
          <a:p>
            <a:endParaRPr lang="sl-SI" sz="2800" dirty="0">
              <a:solidFill>
                <a:schemeClr val="tx1"/>
              </a:solidFill>
            </a:endParaRPr>
          </a:p>
          <a:p>
            <a:endParaRPr lang="sl-SI" sz="2800" dirty="0">
              <a:solidFill>
                <a:schemeClr val="tx1"/>
              </a:solidFill>
            </a:endParaRPr>
          </a:p>
          <a:p>
            <a:endParaRPr lang="sl-SI" sz="2800" dirty="0">
              <a:solidFill>
                <a:schemeClr val="tx1"/>
              </a:solidFill>
            </a:endParaRPr>
          </a:p>
          <a:p>
            <a:endParaRPr lang="sl-SI" sz="2800" dirty="0">
              <a:solidFill>
                <a:schemeClr val="tx1"/>
              </a:solidFill>
            </a:endParaRPr>
          </a:p>
          <a:p>
            <a:endParaRPr lang="sl-SI" sz="2800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37258C0C-498F-49E5-BDC8-945FC2D2A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917" y="3350312"/>
            <a:ext cx="4678751" cy="3141935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EB23B34B-A89F-40DC-B246-7DAF9387C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4514" y="3350312"/>
            <a:ext cx="5173489" cy="313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292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87ED025-590B-49B9-AE89-BF43E4DF5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05302"/>
            <a:ext cx="10295466" cy="745671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sl-SI" dirty="0">
                <a:solidFill>
                  <a:srgbClr val="00B050"/>
                </a:solidFill>
              </a:rPr>
              <a:t>VAS</a:t>
            </a:r>
            <a:r>
              <a:rPr lang="pt-BR" dirty="0">
                <a:solidFill>
                  <a:srgbClr val="00B050"/>
                </a:solidFill>
              </a:rPr>
              <a:t> </a:t>
            </a:r>
            <a:r>
              <a:rPr lang="pt-BR" dirty="0">
                <a:solidFill>
                  <a:schemeClr val="tx1"/>
                </a:solidFill>
              </a:rPr>
              <a:t>ima vaško jedro in do 3000 prebivalcev</a:t>
            </a:r>
            <a:r>
              <a:rPr lang="sl-SI" dirty="0">
                <a:solidFill>
                  <a:schemeClr val="tx1"/>
                </a:solidFill>
              </a:rPr>
              <a:t>.</a:t>
            </a:r>
            <a:br>
              <a:rPr lang="sl-SI" dirty="0">
                <a:solidFill>
                  <a:schemeClr val="tx1"/>
                </a:solidFill>
              </a:rPr>
            </a:br>
            <a:endParaRPr lang="sl-SI" dirty="0"/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xmlns="" id="{0F76A6FA-590F-4AC5-9C67-89C3522A790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96477" y="1766270"/>
            <a:ext cx="5012469" cy="3759351"/>
          </a:xfrm>
          <a:prstGeom prst="rect">
            <a:avLst/>
          </a:prstGeom>
        </p:spPr>
      </p:pic>
      <p:pic>
        <p:nvPicPr>
          <p:cNvPr id="6" name="Označba mesta vsebine 5">
            <a:extLst>
              <a:ext uri="{FF2B5EF4-FFF2-40B4-BE49-F238E27FC236}">
                <a16:creationId xmlns:a16="http://schemas.microsoft.com/office/drawing/2014/main" xmlns="" id="{14455163-356F-4F33-9038-41DDA31F68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6000" y="1926651"/>
            <a:ext cx="5768977" cy="3603913"/>
          </a:xfrm>
          <a:prstGeom prst="rect">
            <a:avLst/>
          </a:prstGeom>
        </p:spPr>
      </p:pic>
      <p:sp>
        <p:nvSpPr>
          <p:cNvPr id="7" name="Označba mesta vsebine 2">
            <a:extLst>
              <a:ext uri="{FF2B5EF4-FFF2-40B4-BE49-F238E27FC236}">
                <a16:creationId xmlns:a16="http://schemas.microsoft.com/office/drawing/2014/main" xmlns="" id="{DCAA5B98-35B1-4228-8303-8A055357CD37}"/>
              </a:ext>
            </a:extLst>
          </p:cNvPr>
          <p:cNvSpPr txBox="1">
            <a:spLocks/>
          </p:cNvSpPr>
          <p:nvPr/>
        </p:nvSpPr>
        <p:spPr>
          <a:xfrm>
            <a:off x="2031632" y="1062060"/>
            <a:ext cx="4678751" cy="745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800" dirty="0">
                <a:solidFill>
                  <a:srgbClr val="00B050"/>
                </a:solidFill>
              </a:rPr>
              <a:t>gručasta vas</a:t>
            </a:r>
          </a:p>
          <a:p>
            <a:endParaRPr lang="sl-SI" sz="2600" dirty="0">
              <a:solidFill>
                <a:schemeClr val="tx1"/>
              </a:solidFill>
            </a:endParaRPr>
          </a:p>
          <a:p>
            <a:pPr marL="0" indent="0">
              <a:buFont typeface="Wingdings 3" charset="2"/>
              <a:buNone/>
            </a:pPr>
            <a:endParaRPr lang="sl-SI" sz="2600" dirty="0">
              <a:solidFill>
                <a:schemeClr val="tx1"/>
              </a:solidFill>
            </a:endParaRPr>
          </a:p>
          <a:p>
            <a:endParaRPr lang="sl-SI" sz="2600" dirty="0">
              <a:solidFill>
                <a:schemeClr val="tx1"/>
              </a:solidFill>
            </a:endParaRPr>
          </a:p>
          <a:p>
            <a:endParaRPr lang="sl-SI" sz="2600" dirty="0">
              <a:solidFill>
                <a:schemeClr val="tx1"/>
              </a:solidFill>
            </a:endParaRPr>
          </a:p>
          <a:p>
            <a:endParaRPr lang="sl-SI" sz="2600" dirty="0">
              <a:solidFill>
                <a:schemeClr val="tx1"/>
              </a:solidFill>
            </a:endParaRPr>
          </a:p>
          <a:p>
            <a:endParaRPr lang="sl-SI" sz="2600" dirty="0">
              <a:solidFill>
                <a:schemeClr val="tx1"/>
              </a:solidFill>
            </a:endParaRPr>
          </a:p>
          <a:p>
            <a:endParaRPr lang="sl-SI" sz="2600" dirty="0">
              <a:solidFill>
                <a:schemeClr val="tx1"/>
              </a:solidFill>
            </a:endParaRPr>
          </a:p>
          <a:p>
            <a:endParaRPr lang="sl-SI" dirty="0"/>
          </a:p>
        </p:txBody>
      </p:sp>
      <p:sp>
        <p:nvSpPr>
          <p:cNvPr id="8" name="Označba mesta vsebine 2">
            <a:extLst>
              <a:ext uri="{FF2B5EF4-FFF2-40B4-BE49-F238E27FC236}">
                <a16:creationId xmlns:a16="http://schemas.microsoft.com/office/drawing/2014/main" xmlns="" id="{61A3E36F-BC93-49ED-BBFA-FF56FBCAE91B}"/>
              </a:ext>
            </a:extLst>
          </p:cNvPr>
          <p:cNvSpPr txBox="1">
            <a:spLocks/>
          </p:cNvSpPr>
          <p:nvPr/>
        </p:nvSpPr>
        <p:spPr>
          <a:xfrm>
            <a:off x="7578337" y="1154295"/>
            <a:ext cx="4678751" cy="561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800" dirty="0">
                <a:solidFill>
                  <a:srgbClr val="00B050"/>
                </a:solidFill>
              </a:rPr>
              <a:t>obcestna vas </a:t>
            </a:r>
          </a:p>
          <a:p>
            <a:pPr marL="0" indent="0">
              <a:buNone/>
            </a:pPr>
            <a:endParaRPr lang="sl-SI" sz="2600" dirty="0">
              <a:solidFill>
                <a:schemeClr val="tx1"/>
              </a:solidFill>
            </a:endParaRPr>
          </a:p>
          <a:p>
            <a:pPr marL="0" indent="0">
              <a:buFont typeface="Wingdings 3" charset="2"/>
              <a:buNone/>
            </a:pPr>
            <a:endParaRPr lang="sl-SI" sz="2600" dirty="0">
              <a:solidFill>
                <a:schemeClr val="tx1"/>
              </a:solidFill>
            </a:endParaRPr>
          </a:p>
          <a:p>
            <a:endParaRPr lang="sl-SI" sz="2600" dirty="0">
              <a:solidFill>
                <a:schemeClr val="tx1"/>
              </a:solidFill>
            </a:endParaRPr>
          </a:p>
          <a:p>
            <a:endParaRPr lang="sl-SI" sz="2600" dirty="0">
              <a:solidFill>
                <a:schemeClr val="tx1"/>
              </a:solidFill>
            </a:endParaRPr>
          </a:p>
          <a:p>
            <a:endParaRPr lang="sl-SI" sz="2600" dirty="0">
              <a:solidFill>
                <a:schemeClr val="tx1"/>
              </a:solidFill>
            </a:endParaRPr>
          </a:p>
          <a:p>
            <a:endParaRPr lang="sl-SI" sz="2600" dirty="0">
              <a:solidFill>
                <a:schemeClr val="tx1"/>
              </a:solidFill>
            </a:endParaRPr>
          </a:p>
          <a:p>
            <a:endParaRPr lang="sl-SI" sz="2600" dirty="0">
              <a:solidFill>
                <a:schemeClr val="tx1"/>
              </a:solidFill>
            </a:endParaRPr>
          </a:p>
          <a:p>
            <a:endParaRPr lang="sl-SI" dirty="0"/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xmlns="" id="{E10FB746-A6CC-4350-A83F-C0846D2EAA85}"/>
              </a:ext>
            </a:extLst>
          </p:cNvPr>
          <p:cNvSpPr/>
          <p:nvPr/>
        </p:nvSpPr>
        <p:spPr>
          <a:xfrm>
            <a:off x="2428612" y="6029478"/>
            <a:ext cx="74891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sl-SI" sz="2800" dirty="0">
                <a:solidFill>
                  <a:srgbClr val="00B050"/>
                </a:solidFill>
              </a:rPr>
              <a:t>SELO </a:t>
            </a:r>
            <a:r>
              <a:rPr lang="sl-SI" sz="2800" dirty="0"/>
              <a:t>je </a:t>
            </a:r>
            <a:r>
              <a:rPr lang="sl-SI" sz="2800" i="1" dirty="0"/>
              <a:t>manjša vas</a:t>
            </a:r>
            <a:r>
              <a:rPr lang="sl-SI" sz="2800" dirty="0"/>
              <a:t> brez vaškega jedra.</a:t>
            </a:r>
          </a:p>
        </p:txBody>
      </p:sp>
    </p:spTree>
    <p:extLst>
      <p:ext uri="{BB962C8B-B14F-4D97-AF65-F5344CB8AC3E}">
        <p14:creationId xmlns:p14="http://schemas.microsoft.com/office/powerpoint/2010/main" val="692048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B9DDB82-42A9-4799-AD57-8DC5D08B7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400" dirty="0">
                <a:solidFill>
                  <a:srgbClr val="00B050"/>
                </a:solidFill>
              </a:rPr>
              <a:t>ZNAČILNOSTI VASI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5DC31ECF-7E7B-442B-BBB5-662E9599C48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l-SI" dirty="0">
              <a:solidFill>
                <a:schemeClr val="tx1"/>
              </a:solidFill>
            </a:endParaRPr>
          </a:p>
          <a:p>
            <a:endParaRPr lang="sl-SI" dirty="0"/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xmlns="" id="{51A95259-0660-412E-837B-81F39174A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7334" y="838410"/>
            <a:ext cx="8874880" cy="534488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sl-SI" sz="3200" dirty="0"/>
          </a:p>
          <a:p>
            <a:pPr>
              <a:lnSpc>
                <a:spcPct val="150000"/>
              </a:lnSpc>
            </a:pPr>
            <a:r>
              <a:rPr lang="sl-SI" sz="3200" dirty="0"/>
              <a:t>prebivalci - </a:t>
            </a:r>
            <a:r>
              <a:rPr lang="sl-SI" sz="3200" dirty="0">
                <a:solidFill>
                  <a:srgbClr val="00B050"/>
                </a:solidFill>
              </a:rPr>
              <a:t>vaščani</a:t>
            </a:r>
          </a:p>
          <a:p>
            <a:pPr>
              <a:lnSpc>
                <a:spcPct val="150000"/>
              </a:lnSpc>
            </a:pPr>
            <a:r>
              <a:rPr lang="sl-SI" sz="3200" dirty="0">
                <a:solidFill>
                  <a:schemeClr val="tx1"/>
                </a:solidFill>
              </a:rPr>
              <a:t>družinske hiše, </a:t>
            </a:r>
            <a:r>
              <a:rPr lang="sl-SI" sz="3200" dirty="0">
                <a:solidFill>
                  <a:srgbClr val="00B050"/>
                </a:solidFill>
              </a:rPr>
              <a:t>kmetije</a:t>
            </a:r>
          </a:p>
          <a:p>
            <a:pPr>
              <a:lnSpc>
                <a:spcPct val="150000"/>
              </a:lnSpc>
            </a:pPr>
            <a:r>
              <a:rPr lang="sl-SI" sz="3200" dirty="0">
                <a:solidFill>
                  <a:schemeClr val="tx1"/>
                </a:solidFill>
              </a:rPr>
              <a:t>šola, trgovina, gasilski dom, cerkev</a:t>
            </a:r>
          </a:p>
          <a:p>
            <a:pPr>
              <a:lnSpc>
                <a:spcPct val="150000"/>
              </a:lnSpc>
            </a:pPr>
            <a:r>
              <a:rPr lang="sl-SI" sz="3200" dirty="0">
                <a:solidFill>
                  <a:schemeClr val="tx1"/>
                </a:solidFill>
              </a:rPr>
              <a:t>malo cest, prometa</a:t>
            </a:r>
          </a:p>
          <a:p>
            <a:pPr>
              <a:lnSpc>
                <a:spcPct val="150000"/>
              </a:lnSpc>
            </a:pPr>
            <a:r>
              <a:rPr lang="sl-SI" sz="3200" dirty="0">
                <a:solidFill>
                  <a:srgbClr val="00B050"/>
                </a:solidFill>
              </a:rPr>
              <a:t>čist zrak</a:t>
            </a:r>
          </a:p>
          <a:p>
            <a:pPr>
              <a:lnSpc>
                <a:spcPct val="150000"/>
              </a:lnSpc>
            </a:pPr>
            <a:r>
              <a:rPr lang="sl-SI" sz="3200" dirty="0">
                <a:solidFill>
                  <a:schemeClr val="tx1"/>
                </a:solidFill>
              </a:rPr>
              <a:t>veliko </a:t>
            </a:r>
            <a:r>
              <a:rPr lang="sl-SI" sz="3200" dirty="0">
                <a:solidFill>
                  <a:srgbClr val="00B050"/>
                </a:solidFill>
              </a:rPr>
              <a:t>zelenih površin</a:t>
            </a:r>
          </a:p>
          <a:p>
            <a:pPr marL="0" indent="0">
              <a:buNone/>
            </a:pPr>
            <a:endParaRPr lang="sl-SI" sz="3200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2BE3744A-E6AB-41AE-996B-F9846A4DDD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9" t="8103" r="1920"/>
          <a:stretch/>
        </p:blipFill>
        <p:spPr>
          <a:xfrm>
            <a:off x="5579827" y="951375"/>
            <a:ext cx="6311270" cy="1907294"/>
          </a:xfrm>
          <a:prstGeom prst="rect">
            <a:avLst/>
          </a:prstGeom>
        </p:spPr>
      </p:pic>
      <p:pic>
        <p:nvPicPr>
          <p:cNvPr id="1026" name="Picture 2" descr="Moste - Cerkev sv. Boštjana | KRAJI - Slovenija">
            <a:extLst>
              <a:ext uri="{FF2B5EF4-FFF2-40B4-BE49-F238E27FC236}">
                <a16:creationId xmlns:a16="http://schemas.microsoft.com/office/drawing/2014/main" xmlns="" id="{CFD58476-AF0A-4714-9AB0-B2F8D6EE7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311" y="3946719"/>
            <a:ext cx="4184036" cy="277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635218"/>
      </p:ext>
    </p:extLst>
  </p:cSld>
  <p:clrMapOvr>
    <a:masterClrMapping/>
  </p:clrMapOvr>
</p:sld>
</file>

<file path=ppt/theme/theme1.xml><?xml version="1.0" encoding="utf-8"?>
<a:theme xmlns:a="http://schemas.openxmlformats.org/drawingml/2006/main" name="Gladko">
  <a:themeElements>
    <a:clrScheme name="Gladk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Gladk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dk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157</TotalTime>
  <Words>120</Words>
  <Application>Microsoft Office PowerPoint</Application>
  <PresentationFormat>Širokozaslonsko</PresentationFormat>
  <Paragraphs>57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2" baseType="lpstr">
      <vt:lpstr>Arial</vt:lpstr>
      <vt:lpstr>Trebuchet MS</vt:lpstr>
      <vt:lpstr>Wingdings</vt:lpstr>
      <vt:lpstr>Wingdings 3</vt:lpstr>
      <vt:lpstr>Gladko</vt:lpstr>
      <vt:lpstr>NASELJA V DOMAČI POKRAJINI</vt:lpstr>
      <vt:lpstr>MESTNA NASELJA </vt:lpstr>
      <vt:lpstr>BLIŽNJA MESTA</vt:lpstr>
      <vt:lpstr>ZNAČILNOSTI MEST</vt:lpstr>
      <vt:lpstr>PODEŽELSKA NASELJA</vt:lpstr>
      <vt:lpstr>VAS ima vaško jedro in do 3000 prebivalcev. </vt:lpstr>
      <vt:lpstr>ZNAČILNOSTI VASI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MESTO IN VAS</dc:title>
  <dc:creator>Osolnik, David</dc:creator>
  <cp:lastModifiedBy>Tatjana Zadrgal Pirc</cp:lastModifiedBy>
  <cp:revision>19</cp:revision>
  <dcterms:created xsi:type="dcterms:W3CDTF">2020-05-05T15:20:35Z</dcterms:created>
  <dcterms:modified xsi:type="dcterms:W3CDTF">2020-05-10T17:45:38Z</dcterms:modified>
</cp:coreProperties>
</file>