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4" r:id="rId4"/>
    <p:sldId id="261" r:id="rId5"/>
    <p:sldId id="268" r:id="rId6"/>
    <p:sldId id="267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843"/>
    <a:srgbClr val="FB9B43"/>
    <a:srgbClr val="F1F5A7"/>
    <a:srgbClr val="B2B2B2"/>
    <a:srgbClr val="E2D09E"/>
    <a:srgbClr val="FF0000"/>
    <a:srgbClr val="F3F82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30C9-5317-450F-B4A1-660131EDE8C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559C-5992-4F7C-8FF0-50CBA1B08A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CF7F7-7D6D-42BF-ABD1-B125EFEC2C9B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5C501-A2C6-4A88-8203-D1DDB986593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B471D-8C21-465F-9C5E-A827E433F68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685FD-8B78-4EEC-BB5F-D634CF275CC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B948-ECC7-42A7-9171-8D35E53943E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9D1DF-865D-4179-804B-7B5DAACB633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5E44-A631-497E-B944-8CD62DB786FD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4B6DA-B1C8-41B9-94EB-C332AD04FFF6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0886-E08D-46F3-BC4B-BAD449CA682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472187-0EDB-4E81-95DA-644DB02616FE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7" y="3211513"/>
            <a:ext cx="6624736" cy="865187"/>
          </a:xfr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l-SI" sz="4000" dirty="0" smtClean="0">
                <a:latin typeface="Candara" pitchFamily="34" charset="0"/>
              </a:rPr>
              <a:t>Pisno seštevanje do 1000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79388" y="476250"/>
            <a:ext cx="87772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Matematika 3.r.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79388" y="4437063"/>
            <a:ext cx="8777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sl-SI" sz="24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92162"/>
          </a:xfrm>
        </p:spPr>
        <p:txBody>
          <a:bodyPr/>
          <a:lstStyle/>
          <a:p>
            <a:pPr algn="l"/>
            <a:r>
              <a:rPr lang="sl-SI" sz="2800" smtClean="0">
                <a:latin typeface="Candara" pitchFamily="34" charset="0"/>
              </a:rPr>
              <a:t>Ponovimo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9388" y="2420938"/>
            <a:ext cx="22320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179388" y="765175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1.    Dana števila razstavimo na desetice in enice.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827088" y="1412875"/>
            <a:ext cx="1223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48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835150" y="1412875"/>
            <a:ext cx="2089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40 + 8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3490913" y="1412875"/>
            <a:ext cx="20891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4D in 8E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827088" y="1989138"/>
            <a:ext cx="12239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79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1835150" y="1989138"/>
            <a:ext cx="208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70 + 9 =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3490913" y="1989138"/>
            <a:ext cx="208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7D in 9E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95288" y="2636838"/>
            <a:ext cx="828198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Dvomestna števila lahko razstavimo na desetice in</a:t>
            </a:r>
          </a:p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enice.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322263" y="2636838"/>
            <a:ext cx="8497887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179388" y="3860800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2.    V številu 72 je na mestu enic je številka___, na</a:t>
            </a:r>
          </a:p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       mestu desetic  pa številka ___.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179388" y="4797425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3.    Katero število boš dobil, če v prejšnjem številu  </a:t>
            </a:r>
          </a:p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      številke   zamenjajo mesta?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0" y="5733256"/>
            <a:ext cx="87852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4.    Katero največje trimestno število lahko napišeš s  </a:t>
            </a:r>
          </a:p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          številkami  5, 7 in 0? </a:t>
            </a:r>
            <a:endParaRPr lang="sl-SI" sz="28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33" grpId="0" animBg="1"/>
      <p:bldP spid="8235" grpId="0" animBg="1"/>
      <p:bldP spid="8237" grpId="0"/>
      <p:bldP spid="8238" grpId="0"/>
      <p:bldP spid="82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92162"/>
          </a:xfrm>
        </p:spPr>
        <p:txBody>
          <a:bodyPr/>
          <a:lstStyle/>
          <a:p>
            <a:pPr algn="l"/>
            <a:r>
              <a:rPr lang="sl-SI" sz="2800" smtClean="0">
                <a:latin typeface="Candara" pitchFamily="34" charset="0"/>
              </a:rPr>
              <a:t>Razmislimo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388" y="765175"/>
            <a:ext cx="8785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1.    Katera  števila so to?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sz="2800">
              <a:latin typeface="Candara" pitchFamily="34" charset="0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 sz="2800">
              <a:latin typeface="Candara" pitchFamily="34" charset="0"/>
            </a:endParaRPr>
          </a:p>
        </p:txBody>
      </p:sp>
      <p:graphicFrame>
        <p:nvGraphicFramePr>
          <p:cNvPr id="21607" name="Group 103"/>
          <p:cNvGraphicFramePr>
            <a:graphicFrameLocks noGrp="1"/>
          </p:cNvGraphicFramePr>
          <p:nvPr/>
        </p:nvGraphicFramePr>
        <p:xfrm>
          <a:off x="5867400" y="908050"/>
          <a:ext cx="1752600" cy="4525963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251520" y="2132013"/>
            <a:ext cx="51126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Največje dvomestno število.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251520" y="3284538"/>
            <a:ext cx="42490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Predhodnik števila 460.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251520" y="3860800"/>
            <a:ext cx="417601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Naslednik števila 273.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251520" y="4437063"/>
            <a:ext cx="489674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Najmanjše trimestno število.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251520" y="5013325"/>
            <a:ext cx="532859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 Najmanjše število, ki ima 6S in 7E. 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251520" y="2708275"/>
            <a:ext cx="475228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 Največje število, ki ima 8 S.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251520" y="1557338"/>
            <a:ext cx="453638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Število, ki ima 4S, 7D in 2E. 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08" name="Text Box 104"/>
          <p:cNvSpPr txBox="1">
            <a:spLocks noChangeArrowheads="1"/>
          </p:cNvSpPr>
          <p:nvPr/>
        </p:nvSpPr>
        <p:spPr bwMode="auto">
          <a:xfrm>
            <a:off x="5940425" y="155733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4    7     2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09" name="Text Box 105"/>
          <p:cNvSpPr txBox="1">
            <a:spLocks noChangeArrowheads="1"/>
          </p:cNvSpPr>
          <p:nvPr/>
        </p:nvSpPr>
        <p:spPr bwMode="auto">
          <a:xfrm>
            <a:off x="5940425" y="2108200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      9     9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0" name="Text Box 106"/>
          <p:cNvSpPr txBox="1">
            <a:spLocks noChangeArrowheads="1"/>
          </p:cNvSpPr>
          <p:nvPr/>
        </p:nvSpPr>
        <p:spPr bwMode="auto">
          <a:xfrm>
            <a:off x="5940425" y="263683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8    9    9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1" name="Text Box 107"/>
          <p:cNvSpPr txBox="1">
            <a:spLocks noChangeArrowheads="1"/>
          </p:cNvSpPr>
          <p:nvPr/>
        </p:nvSpPr>
        <p:spPr bwMode="auto">
          <a:xfrm>
            <a:off x="5940425" y="3213100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4    5     9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2" name="Text Box 108"/>
          <p:cNvSpPr txBox="1">
            <a:spLocks noChangeArrowheads="1"/>
          </p:cNvSpPr>
          <p:nvPr/>
        </p:nvSpPr>
        <p:spPr bwMode="auto">
          <a:xfrm>
            <a:off x="5940425" y="3789363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2    7     4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3" name="Text Box 109"/>
          <p:cNvSpPr txBox="1">
            <a:spLocks noChangeArrowheads="1"/>
          </p:cNvSpPr>
          <p:nvPr/>
        </p:nvSpPr>
        <p:spPr bwMode="auto">
          <a:xfrm>
            <a:off x="5940425" y="4365625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1    0     0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21614" name="Text Box 110"/>
          <p:cNvSpPr txBox="1">
            <a:spLocks noChangeArrowheads="1"/>
          </p:cNvSpPr>
          <p:nvPr/>
        </p:nvSpPr>
        <p:spPr bwMode="auto">
          <a:xfrm>
            <a:off x="5940425" y="4916488"/>
            <a:ext cx="1655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smtClean="0">
                <a:latin typeface="Candara" pitchFamily="34" charset="0"/>
              </a:rPr>
              <a:t> 6    0     7</a:t>
            </a:r>
            <a:endParaRPr lang="sl-SI" sz="280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0" grpId="0"/>
      <p:bldP spid="21572" grpId="0"/>
      <p:bldP spid="21573" grpId="0"/>
      <p:bldP spid="21574" grpId="0"/>
      <p:bldP spid="21575" grpId="0"/>
      <p:bldP spid="21576" grpId="0"/>
      <p:bldP spid="21577" grpId="0"/>
      <p:bldP spid="21608" grpId="0"/>
      <p:bldP spid="21609" grpId="0"/>
      <p:bldP spid="21610" grpId="0"/>
      <p:bldP spid="21611" grpId="0"/>
      <p:bldP spid="21612" grpId="0"/>
      <p:bldP spid="21613" grpId="0"/>
      <p:bldP spid="216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z="3600" dirty="0" smtClean="0">
                <a:latin typeface="Candara" pitchFamily="34" charset="0"/>
              </a:rPr>
              <a:t>Pisno seštevanje 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11188" y="2060575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    3 5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smtClean="0">
                <a:latin typeface="Candara" pitchFamily="34" charset="0"/>
              </a:rPr>
              <a:t>1.  Seštejmo števili 35 in 24.</a:t>
            </a:r>
            <a:endParaRPr lang="sl-SI" sz="3200">
              <a:latin typeface="Candara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5650" y="249237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+2 4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43608" y="3212976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5</a:t>
            </a:r>
            <a:r>
              <a:rPr lang="sl-SI" sz="3600" smtClean="0"/>
              <a:t> </a:t>
            </a:r>
            <a:endParaRPr lang="sl-SI" sz="360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55650" y="32131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403648" y="3212976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9</a:t>
            </a:r>
            <a:r>
              <a:rPr lang="sl-SI" sz="3600" smtClean="0"/>
              <a:t> </a:t>
            </a:r>
            <a:endParaRPr lang="sl-SI" sz="36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130550" y="21320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Najprej seštejemo enice.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132138" y="26352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4 enice plus 5 enic je 9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132138" y="31400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Nato seštejemo desetice.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132138" y="3643313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desetici plus 3 desetice je 5 desetic.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132138" y="41481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Vsota je 59.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1835150" y="21320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1403350" y="2132013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66725" y="5227638"/>
            <a:ext cx="820896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Pisno seštevamo tako, da seštejemo iste desetiške  enote. Začnemo pri enicah.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250825" y="5157788"/>
            <a:ext cx="8497888" cy="10080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485900" y="1700213"/>
            <a:ext cx="422275" cy="376237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smtClean="0">
                <a:latin typeface="Candara" pitchFamily="34" charset="0"/>
              </a:rPr>
              <a:t>E</a:t>
            </a:r>
            <a:endParaRPr lang="sl-SI" b="1">
              <a:latin typeface="Candara" pitchFamily="34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054100" y="1700213"/>
            <a:ext cx="422275" cy="376237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b="1" smtClean="0">
                <a:latin typeface="Candara" pitchFamily="34" charset="0"/>
              </a:rPr>
              <a:t>D</a:t>
            </a:r>
            <a:endParaRPr lang="sl-SI" b="1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 animBg="1"/>
      <p:bldP spid="7176" grpId="0"/>
      <p:bldP spid="7177" grpId="0"/>
      <p:bldP spid="7178" grpId="0"/>
      <p:bldP spid="7179" grpId="0"/>
      <p:bldP spid="7180" grpId="0"/>
      <p:bldP spid="7181" grpId="0"/>
      <p:bldP spid="7182" grpId="0" animBg="1"/>
      <p:bldP spid="7182" grpId="1" animBg="1"/>
      <p:bldP spid="7184" grpId="0" animBg="1"/>
      <p:bldP spid="7184" grpId="1" animBg="1"/>
      <p:bldP spid="7185" grpId="0"/>
      <p:bldP spid="7188" grpId="0" animBg="1"/>
      <p:bldP spid="7189" grpId="0" animBg="1"/>
      <p:bldP spid="7190" grpId="0" animBg="1"/>
      <p:bldP spid="7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mtClean="0">
                <a:latin typeface="Candara" pitchFamily="34" charset="0"/>
              </a:rPr>
              <a:t>Pisno seštevanje </a:t>
            </a:r>
            <a:endParaRPr lang="sl-SI">
              <a:latin typeface="Candara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2060575"/>
            <a:ext cx="1439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600" smtClean="0">
                <a:latin typeface="Candara" pitchFamily="34" charset="0"/>
              </a:rPr>
              <a:t>  </a:t>
            </a:r>
            <a:r>
              <a:rPr lang="sl-SI" sz="4000" smtClean="0">
                <a:latin typeface="Candara" pitchFamily="34" charset="0"/>
              </a:rPr>
              <a:t>  1 4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smtClean="0">
                <a:latin typeface="Candara" pitchFamily="34" charset="0"/>
              </a:rPr>
              <a:t>1.  Kolika je vsota števil 14 in 62 ?</a:t>
            </a:r>
            <a:endParaRPr lang="sl-SI" sz="3200">
              <a:latin typeface="Candara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55650" y="2492375"/>
            <a:ext cx="12239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+6 2</a:t>
            </a:r>
            <a:endParaRPr lang="sl-SI" sz="4000">
              <a:latin typeface="Candara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15616" y="3212976"/>
            <a:ext cx="5032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7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55650" y="3213100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403648" y="3212976"/>
            <a:ext cx="5032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6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30550" y="21320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Najprej seštejemo enice.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32138" y="26352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enici plus 4 enice je 6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132138" y="31400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Nato seštejemo desetice.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132138" y="3643313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6 desetic plus 1 desetica je 7 desetic.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132138" y="41481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Vsota  je 59.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1763688" y="2132856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1403648" y="2132856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38163" y="5299075"/>
            <a:ext cx="820896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Pisno seštevamo tako, da seštejemo iste desetiške enote. Vedno začnemo pri enicah.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22263" y="5229225"/>
            <a:ext cx="8497887" cy="100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 animBg="1"/>
      <p:bldP spid="14344" grpId="0"/>
      <p:bldP spid="14345" grpId="0"/>
      <p:bldP spid="14346" grpId="0"/>
      <p:bldP spid="14347" grpId="0"/>
      <p:bldP spid="14348" grpId="0"/>
      <p:bldP spid="14349" grpId="0"/>
      <p:bldP spid="14350" grpId="0" animBg="1"/>
      <p:bldP spid="14350" grpId="1" animBg="1"/>
      <p:bldP spid="14351" grpId="0" animBg="1"/>
      <p:bldP spid="14351" grpId="1" animBg="1"/>
      <p:bldP spid="14356" grpId="0" animBg="1"/>
      <p:bldP spid="14357" grpId="0"/>
      <p:bldP spid="143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6400800" cy="719137"/>
          </a:xfrm>
        </p:spPr>
        <p:txBody>
          <a:bodyPr/>
          <a:lstStyle/>
          <a:p>
            <a:pPr algn="l"/>
            <a:r>
              <a:rPr lang="sl-SI" smtClean="0">
                <a:latin typeface="Candara" pitchFamily="34" charset="0"/>
              </a:rPr>
              <a:t>Pisno seštevanje </a:t>
            </a:r>
            <a:endParaRPr lang="sl-SI">
              <a:latin typeface="Candara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2060575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600" dirty="0" smtClean="0">
                <a:latin typeface="Candara" pitchFamily="34" charset="0"/>
              </a:rPr>
              <a:t>  </a:t>
            </a:r>
            <a:r>
              <a:rPr lang="sl-SI" sz="4000" dirty="0" smtClean="0">
                <a:latin typeface="Candara" pitchFamily="34" charset="0"/>
              </a:rPr>
              <a:t>5 1  7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054100"/>
            <a:ext cx="87137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3200" dirty="0" smtClean="0">
                <a:latin typeface="Candara" pitchFamily="34" charset="0"/>
              </a:rPr>
              <a:t>1.  Seštejmo trimestni števili 517 in 342.</a:t>
            </a:r>
            <a:endParaRPr lang="sl-SI" sz="3200" dirty="0">
              <a:latin typeface="Candara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528" y="2492375"/>
            <a:ext cx="172752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+3 4 2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971600" y="3212976"/>
            <a:ext cx="57524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5 </a:t>
            </a:r>
            <a:endParaRPr lang="sl-SI" sz="4000" dirty="0">
              <a:latin typeface="Candara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23850" y="3213100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331640" y="3212976"/>
            <a:ext cx="57524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smtClean="0">
                <a:latin typeface="Candara" pitchFamily="34" charset="0"/>
              </a:rPr>
              <a:t>9</a:t>
            </a:r>
            <a:r>
              <a:rPr lang="sl-SI" sz="3600" smtClean="0">
                <a:latin typeface="Candara" pitchFamily="34" charset="0"/>
              </a:rPr>
              <a:t> </a:t>
            </a:r>
            <a:endParaRPr lang="sl-SI" sz="3600">
              <a:latin typeface="Candara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130550" y="1700213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Najprej seštejmo enice.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132138" y="2203450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dirty="0" smtClean="0">
                <a:latin typeface="Candara" pitchFamily="34" charset="0"/>
              </a:rPr>
              <a:t>2 enici plus 7 enic je 9 je enic.</a:t>
            </a:r>
            <a:endParaRPr lang="sl-SI" sz="2800" dirty="0">
              <a:latin typeface="Candara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132138" y="2708275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Nato seštejemo desetice.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132138" y="3211513"/>
            <a:ext cx="60118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4 desetice plus  1 desetica je 5 desetic.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132138" y="4724400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Vsota je 859</a:t>
            </a:r>
            <a:r>
              <a:rPr lang="sl-SI" sz="2400" smtClean="0">
                <a:latin typeface="Candara" pitchFamily="34" charset="0"/>
              </a:rPr>
              <a:t>.</a:t>
            </a:r>
            <a:endParaRPr lang="sl-SI" sz="2400">
              <a:latin typeface="Candara" pitchFamily="34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1691680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1259632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899592" y="2204864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132138" y="3716338"/>
            <a:ext cx="453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Na koncu seštejemo stotice.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3132138" y="4219575"/>
            <a:ext cx="57610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3 stotice plus 5 stotic je 8 stotic</a:t>
            </a:r>
            <a:r>
              <a:rPr lang="sl-SI" sz="2400" smtClean="0">
                <a:latin typeface="Candara" pitchFamily="34" charset="0"/>
              </a:rPr>
              <a:t>.</a:t>
            </a:r>
            <a:endParaRPr lang="sl-SI" sz="2400">
              <a:latin typeface="Candara" pitchFamily="34" charset="0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39552" y="3284984"/>
            <a:ext cx="647253" cy="648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4000" dirty="0" smtClean="0">
                <a:latin typeface="Candara" pitchFamily="34" charset="0"/>
              </a:rPr>
              <a:t>8</a:t>
            </a:r>
            <a:r>
              <a:rPr lang="sl-SI" sz="3600" dirty="0" smtClean="0">
                <a:latin typeface="Candara" pitchFamily="34" charset="0"/>
              </a:rPr>
              <a:t> 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 rot="10800000">
            <a:off x="8532813" y="0"/>
            <a:ext cx="647700" cy="5492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538163" y="5514975"/>
            <a:ext cx="8208962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sl-SI" sz="2800" smtClean="0">
                <a:latin typeface="Candara" pitchFamily="34" charset="0"/>
              </a:rPr>
              <a:t>Pisno seštevamo tako, da seštejemo iste desetiške enote. Vedno začnemo pri enicah.</a:t>
            </a:r>
            <a:endParaRPr lang="sl-SI" sz="2800">
              <a:latin typeface="Candara" pitchFamily="34" charset="0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322263" y="5445125"/>
            <a:ext cx="8497887" cy="100806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539552" y="1628800"/>
            <a:ext cx="1368425" cy="431800"/>
          </a:xfrm>
          <a:prstGeom prst="rect">
            <a:avLst/>
          </a:prstGeom>
          <a:solidFill>
            <a:srgbClr val="F3F8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b="1" smtClean="0">
                <a:latin typeface="Candara" pitchFamily="34" charset="0"/>
              </a:rPr>
              <a:t> S     D    E</a:t>
            </a:r>
            <a:endParaRPr lang="sl-SI" b="1">
              <a:latin typeface="Candara" pitchFamily="34" charset="0"/>
            </a:endParaRP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1476375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1476375" y="1628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1042988" y="16287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l-SI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 animBg="1"/>
      <p:bldP spid="13320" grpId="0"/>
      <p:bldP spid="13321" grpId="0"/>
      <p:bldP spid="13322" grpId="0"/>
      <p:bldP spid="13323" grpId="0"/>
      <p:bldP spid="13324" grpId="0"/>
      <p:bldP spid="13325" grpId="0"/>
      <p:bldP spid="13326" grpId="0" animBg="1"/>
      <p:bldP spid="13326" grpId="1" animBg="1"/>
      <p:bldP spid="13327" grpId="0" animBg="1"/>
      <p:bldP spid="13327" grpId="1" animBg="1"/>
      <p:bldP spid="13331" grpId="0" animBg="1"/>
      <p:bldP spid="13331" grpId="1" animBg="1"/>
      <p:bldP spid="13332" grpId="0"/>
      <p:bldP spid="13333" grpId="0"/>
      <p:bldP spid="13334" grpId="0"/>
      <p:bldP spid="13337" grpId="0" animBg="1"/>
      <p:bldP spid="13340" grpId="0"/>
      <p:bldP spid="13341" grpId="0" animBg="1"/>
      <p:bldP spid="13345" grpId="0" animBg="1"/>
      <p:bldP spid="13348" grpId="0" animBg="1"/>
      <p:bldP spid="13350" grpId="0" animBg="1"/>
      <p:bldP spid="133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414</Words>
  <Application>Microsoft Office PowerPoint</Application>
  <PresentationFormat>Diaprojekcija na zaslonu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Candara</vt:lpstr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Stojic</dc:creator>
  <cp:lastModifiedBy>Tadej Ramšak</cp:lastModifiedBy>
  <cp:revision>21</cp:revision>
  <dcterms:created xsi:type="dcterms:W3CDTF">2008-11-15T09:32:39Z</dcterms:created>
  <dcterms:modified xsi:type="dcterms:W3CDTF">2020-05-03T16:26:46Z</dcterms:modified>
</cp:coreProperties>
</file>