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474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949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29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7686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677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467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5976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773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5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612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304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288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460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601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50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73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2799-41B4-4C81-A5F3-A0AB0094E3A0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830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A9EF6C-1D71-4069-802B-1F7F1BF72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3" y="0"/>
            <a:ext cx="10917968" cy="1646302"/>
          </a:xfrm>
        </p:spPr>
        <p:txBody>
          <a:bodyPr/>
          <a:lstStyle/>
          <a:p>
            <a:pPr algn="l"/>
            <a:r>
              <a:rPr lang="sl-SI" sz="6000" dirty="0">
                <a:solidFill>
                  <a:schemeClr val="accent2">
                    <a:lumMod val="75000"/>
                  </a:schemeClr>
                </a:solidFill>
              </a:rPr>
              <a:t>NASELJA V DOMAČI POKRAJINI</a:t>
            </a:r>
          </a:p>
        </p:txBody>
      </p:sp>
      <p:pic>
        <p:nvPicPr>
          <p:cNvPr id="2052" name="Picture 4" descr="Tihaboj - Wikipedija, prosta enciklopedija">
            <a:extLst>
              <a:ext uri="{FF2B5EF4-FFF2-40B4-BE49-F238E27FC236}">
                <a16:creationId xmlns:a16="http://schemas.microsoft.com/office/drawing/2014/main" id="{B1F1D0B1-A719-4F12-BAAF-A845DA9A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73" y="2396253"/>
            <a:ext cx="4919538" cy="318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8FBB8BB9-11DA-4A77-AF1E-FBB7ADCD4A31}"/>
              </a:ext>
            </a:extLst>
          </p:cNvPr>
          <p:cNvSpPr/>
          <p:nvPr/>
        </p:nvSpPr>
        <p:spPr>
          <a:xfrm>
            <a:off x="1240973" y="5881426"/>
            <a:ext cx="90623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altLang="sl-SI" sz="2800" dirty="0">
                <a:solidFill>
                  <a:srgbClr val="000066"/>
                </a:solidFill>
              </a:rPr>
              <a:t>V naseljih bivamo in opravljamo različne dejavnosti.</a:t>
            </a:r>
          </a:p>
          <a:p>
            <a:endParaRPr lang="sl-SI" sz="24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5AECA43B-BFDA-4E94-A08D-1C4D6C259908}"/>
              </a:ext>
            </a:extLst>
          </p:cNvPr>
          <p:cNvSpPr/>
          <p:nvPr/>
        </p:nvSpPr>
        <p:spPr>
          <a:xfrm>
            <a:off x="2286285" y="1890722"/>
            <a:ext cx="159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MESTO </a:t>
            </a:r>
            <a:endParaRPr lang="sl-SI" sz="2400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214DFA50-B32B-4220-8BBF-18B7DE5CBBCB}"/>
              </a:ext>
            </a:extLst>
          </p:cNvPr>
          <p:cNvSpPr/>
          <p:nvPr/>
        </p:nvSpPr>
        <p:spPr>
          <a:xfrm>
            <a:off x="8512913" y="1934588"/>
            <a:ext cx="159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VAS</a:t>
            </a:r>
            <a:endParaRPr lang="sl-SI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A7F3816-D64A-4091-9B93-3582CCD03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96" y="2396253"/>
            <a:ext cx="5678295" cy="317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1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5AF74A-DE98-4EFA-9D41-F56492E1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59" y="275279"/>
            <a:ext cx="8596668" cy="1320800"/>
          </a:xfrm>
        </p:spPr>
        <p:txBody>
          <a:bodyPr>
            <a:normAutofit/>
          </a:bodyPr>
          <a:lstStyle/>
          <a:p>
            <a:r>
              <a:rPr lang="sl-SI" sz="4400" dirty="0">
                <a:solidFill>
                  <a:schemeClr val="accent2">
                    <a:lumMod val="75000"/>
                  </a:schemeClr>
                </a:solidFill>
              </a:rPr>
              <a:t>MESTNA NASELJA </a:t>
            </a:r>
          </a:p>
        </p:txBody>
      </p:sp>
      <p:pic>
        <p:nvPicPr>
          <p:cNvPr id="1026" name="Picture 2" descr="Ljubljana vreme">
            <a:extLst>
              <a:ext uri="{FF2B5EF4-FFF2-40B4-BE49-F238E27FC236}">
                <a16:creationId xmlns:a16="http://schemas.microsoft.com/office/drawing/2014/main" id="{155CA197-247E-4489-A95B-D8F8169439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7" y="1270000"/>
            <a:ext cx="5435562" cy="40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2D37785E-CC48-492E-B0B2-323392686502}"/>
              </a:ext>
            </a:extLst>
          </p:cNvPr>
          <p:cNvSpPr/>
          <p:nvPr/>
        </p:nvSpPr>
        <p:spPr>
          <a:xfrm>
            <a:off x="200217" y="5481122"/>
            <a:ext cx="5435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LJUBLJANA – glavno mesto Slovenije </a:t>
            </a:r>
            <a:endParaRPr lang="sl-SI" sz="2400" dirty="0"/>
          </a:p>
        </p:txBody>
      </p:sp>
      <p:pic>
        <p:nvPicPr>
          <p:cNvPr id="1028" name="Picture 4" descr="Ptuj - mesto z dušo - mojpogled.com">
            <a:extLst>
              <a:ext uri="{FF2B5EF4-FFF2-40B4-BE49-F238E27FC236}">
                <a16:creationId xmlns:a16="http://schemas.microsoft.com/office/drawing/2014/main" id="{3D9084BF-70CC-4FE0-8257-EB55B123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22" y="4180555"/>
            <a:ext cx="5803420" cy="21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59F0C330-D61D-4549-8501-4B74B27002E3}"/>
              </a:ext>
            </a:extLst>
          </p:cNvPr>
          <p:cNvSpPr/>
          <p:nvPr/>
        </p:nvSpPr>
        <p:spPr>
          <a:xfrm>
            <a:off x="5937922" y="6351888"/>
            <a:ext cx="6127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PTUJ – najstarejše mesto v Sloveniji </a:t>
            </a:r>
            <a:endParaRPr lang="sl-SI" sz="2400" dirty="0"/>
          </a:p>
        </p:txBody>
      </p:sp>
      <p:pic>
        <p:nvPicPr>
          <p:cNvPr id="1030" name="Picture 6" descr="CarobniDan.si - Spoznajmo Slovenijo - Ptuj">
            <a:extLst>
              <a:ext uri="{FF2B5EF4-FFF2-40B4-BE49-F238E27FC236}">
                <a16:creationId xmlns:a16="http://schemas.microsoft.com/office/drawing/2014/main" id="{D78FD156-D2A4-4611-B634-C6570D9C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00" y="290311"/>
            <a:ext cx="5190064" cy="38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2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F40601-55AA-4E6A-B185-ACC8A039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6658"/>
            <a:ext cx="3404809" cy="745671"/>
          </a:xfrm>
        </p:spPr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BLIŽNJA MESTA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9A3B899-8006-459A-B1C2-15B28CA09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42" y="808029"/>
            <a:ext cx="4236391" cy="2824261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5618BB11-F0ED-41CF-8897-BA0FEF6DAA8F}"/>
              </a:ext>
            </a:extLst>
          </p:cNvPr>
          <p:cNvSpPr/>
          <p:nvPr/>
        </p:nvSpPr>
        <p:spPr>
          <a:xfrm>
            <a:off x="261542" y="3600861"/>
            <a:ext cx="159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Kamnik </a:t>
            </a:r>
            <a:endParaRPr lang="sl-SI" sz="2400" dirty="0"/>
          </a:p>
        </p:txBody>
      </p:sp>
      <p:pic>
        <p:nvPicPr>
          <p:cNvPr id="3074" name="Picture 2" descr="Arhiv 2011">
            <a:extLst>
              <a:ext uri="{FF2B5EF4-FFF2-40B4-BE49-F238E27FC236}">
                <a16:creationId xmlns:a16="http://schemas.microsoft.com/office/drawing/2014/main" id="{2FCAC427-9110-4B5D-81D0-E7D53C906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69" y="176658"/>
            <a:ext cx="5054691" cy="291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24CD28D-9809-4541-85CF-98988F125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74" y="4098942"/>
            <a:ext cx="4665097" cy="2425850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A20AE46F-F291-4406-A393-3903225B97E9}"/>
              </a:ext>
            </a:extLst>
          </p:cNvPr>
          <p:cNvSpPr/>
          <p:nvPr/>
        </p:nvSpPr>
        <p:spPr>
          <a:xfrm>
            <a:off x="3701941" y="6450509"/>
            <a:ext cx="159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Kranj </a:t>
            </a:r>
            <a:endParaRPr lang="sl-SI" sz="2400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540BA0A-B562-4F7D-B870-1C82BDD6D2FE}"/>
              </a:ext>
            </a:extLst>
          </p:cNvPr>
          <p:cNvSpPr/>
          <p:nvPr/>
        </p:nvSpPr>
        <p:spPr>
          <a:xfrm>
            <a:off x="5217713" y="3126744"/>
            <a:ext cx="159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Domžale </a:t>
            </a:r>
            <a:endParaRPr lang="sl-SI" sz="24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D13872F-A9EA-4C10-ACF9-07540FB1F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143" y="3588409"/>
            <a:ext cx="5054691" cy="2824261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720F6939-08C3-4582-858C-F22CBAA894D1}"/>
              </a:ext>
            </a:extLst>
          </p:cNvPr>
          <p:cNvSpPr/>
          <p:nvPr/>
        </p:nvSpPr>
        <p:spPr>
          <a:xfrm>
            <a:off x="7918557" y="6396335"/>
            <a:ext cx="159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Mengeš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31535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F64A38-6D7E-4785-828A-889F3F1D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5043"/>
          </a:xfrm>
        </p:spPr>
        <p:txBody>
          <a:bodyPr>
            <a:noAutofit/>
          </a:bodyPr>
          <a:lstStyle/>
          <a:p>
            <a:r>
              <a:rPr lang="sl-SI" sz="4400" dirty="0">
                <a:solidFill>
                  <a:schemeClr val="accent2">
                    <a:lumMod val="75000"/>
                  </a:schemeClr>
                </a:solidFill>
              </a:rPr>
              <a:t>ZNAČILNOSTI MEST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788F159-2D31-4084-86CB-B44134DB5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287" y="2186893"/>
            <a:ext cx="11865426" cy="55365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3200" dirty="0"/>
              <a:t>- prebivalci 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meščani</a:t>
            </a:r>
            <a:endParaRPr lang="sl-SI" sz="3200" dirty="0"/>
          </a:p>
          <a:p>
            <a:pPr>
              <a:lnSpc>
                <a:spcPct val="150000"/>
              </a:lnSpc>
            </a:pPr>
            <a:r>
              <a:rPr lang="sl-SI" sz="3200" dirty="0"/>
              <a:t>- 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gosto naseljena </a:t>
            </a:r>
            <a:r>
              <a:rPr lang="sl-SI" sz="3200" dirty="0"/>
              <a:t>in pozidana (stolpnice, bloki, nebotičniki)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solidFill>
                  <a:schemeClr val="tx1"/>
                </a:solidFill>
              </a:rPr>
              <a:t>-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 široke ceste</a:t>
            </a:r>
            <a:r>
              <a:rPr lang="sl-SI" sz="3200" dirty="0"/>
              <a:t>, veliko ulic, 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gost promet 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solidFill>
                  <a:schemeClr val="tx1"/>
                </a:solidFill>
              </a:rPr>
              <a:t>-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 onesnažen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  <a:r>
              <a:rPr lang="sl-SI" sz="3200" dirty="0">
                <a:solidFill>
                  <a:schemeClr val="tx1"/>
                </a:solidFill>
              </a:rPr>
              <a:t>zrak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solidFill>
                  <a:schemeClr val="tx1"/>
                </a:solidFill>
              </a:rPr>
              <a:t>-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 upravne</a:t>
            </a:r>
            <a:r>
              <a:rPr lang="sl-SI" sz="3200" dirty="0">
                <a:solidFill>
                  <a:schemeClr val="tx1"/>
                </a:solidFill>
              </a:rPr>
              <a:t>,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 kulturne ustanove</a:t>
            </a:r>
            <a:r>
              <a:rPr lang="sl-SI" sz="3200" dirty="0">
                <a:solidFill>
                  <a:schemeClr val="tx1"/>
                </a:solidFill>
              </a:rPr>
              <a:t>, 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šole</a:t>
            </a:r>
            <a:r>
              <a:rPr lang="sl-SI" sz="3200" dirty="0">
                <a:solidFill>
                  <a:schemeClr val="tx1"/>
                </a:solidFill>
              </a:rPr>
              <a:t>, 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bolnišnice</a:t>
            </a:r>
            <a:r>
              <a:rPr lang="sl-SI" sz="3200" dirty="0">
                <a:solidFill>
                  <a:schemeClr val="tx1"/>
                </a:solidFill>
              </a:rPr>
              <a:t>, 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trgovski centri…</a:t>
            </a:r>
          </a:p>
          <a:p>
            <a:pPr>
              <a:lnSpc>
                <a:spcPct val="150000"/>
              </a:lnSpc>
            </a:pPr>
            <a:endParaRPr lang="sl-SI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Tx/>
              <a:buChar char="-"/>
            </a:pPr>
            <a:endParaRPr lang="sl-SI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Višina stolpnic v Ljubljani: kje je meja? - siol.net">
            <a:extLst>
              <a:ext uri="{FF2B5EF4-FFF2-40B4-BE49-F238E27FC236}">
                <a16:creationId xmlns:a16="http://schemas.microsoft.com/office/drawing/2014/main" id="{C600AC00-4D1C-48B0-98D5-D8D1F4C1C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2" y="81416"/>
            <a:ext cx="4410076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značba mesta besedila 2">
            <a:extLst>
              <a:ext uri="{FF2B5EF4-FFF2-40B4-BE49-F238E27FC236}">
                <a16:creationId xmlns:a16="http://schemas.microsoft.com/office/drawing/2014/main" id="{7E385328-0264-4AC9-B22A-4FBE9A468A9A}"/>
              </a:ext>
            </a:extLst>
          </p:cNvPr>
          <p:cNvSpPr txBox="1">
            <a:spLocks/>
          </p:cNvSpPr>
          <p:nvPr/>
        </p:nvSpPr>
        <p:spPr>
          <a:xfrm>
            <a:off x="163287" y="2497364"/>
            <a:ext cx="11315700" cy="38375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5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007BC3-2B07-449D-933D-4FB5E808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>
            <a:noAutofit/>
          </a:bodyPr>
          <a:lstStyle/>
          <a:p>
            <a:r>
              <a:rPr lang="sl-SI" sz="4400" dirty="0">
                <a:solidFill>
                  <a:srgbClr val="00B050"/>
                </a:solidFill>
              </a:rPr>
              <a:t>PODEŽELSKA NASELJA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E961CC-2FE9-4574-A75F-F7C454987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92" y="1776186"/>
            <a:ext cx="4678751" cy="139155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sl-SI" sz="3200" dirty="0">
                <a:solidFill>
                  <a:srgbClr val="00B050"/>
                </a:solidFill>
              </a:rPr>
              <a:t>SAMOTNE KMETIJE</a:t>
            </a:r>
            <a:r>
              <a:rPr lang="sl-SI" sz="2800" dirty="0">
                <a:solidFill>
                  <a:srgbClr val="00B05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sl-SI" sz="2800" dirty="0">
                <a:solidFill>
                  <a:schemeClr val="tx1"/>
                </a:solidFill>
              </a:rPr>
              <a:t>Imajo 1–3 kmetije.</a:t>
            </a:r>
          </a:p>
          <a:p>
            <a:endParaRPr lang="sl-SI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4B9EE5F6-B263-4671-8AE5-333CFB082A38}"/>
              </a:ext>
            </a:extLst>
          </p:cNvPr>
          <p:cNvSpPr txBox="1">
            <a:spLocks/>
          </p:cNvSpPr>
          <p:nvPr/>
        </p:nvSpPr>
        <p:spPr>
          <a:xfrm>
            <a:off x="5940264" y="1776186"/>
            <a:ext cx="4678751" cy="983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sl-SI" sz="3200" dirty="0">
                <a:solidFill>
                  <a:srgbClr val="00B050"/>
                </a:solidFill>
              </a:rPr>
              <a:t>ZASELEK</a:t>
            </a:r>
            <a:r>
              <a:rPr lang="sl-SI" sz="2800" dirty="0">
                <a:solidFill>
                  <a:srgbClr val="00B05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sl-SI" sz="2800" dirty="0">
                <a:solidFill>
                  <a:schemeClr val="tx1"/>
                </a:solidFill>
              </a:rPr>
              <a:t>Ima 3–15 domov.</a:t>
            </a:r>
          </a:p>
          <a:p>
            <a:pPr algn="ctr"/>
            <a:endParaRPr lang="sl-SI" sz="2800" dirty="0">
              <a:solidFill>
                <a:schemeClr val="tx1"/>
              </a:solidFill>
            </a:endParaRPr>
          </a:p>
          <a:p>
            <a:endParaRPr lang="sl-SI" sz="2800" dirty="0">
              <a:solidFill>
                <a:schemeClr val="tx1"/>
              </a:solidFill>
            </a:endParaRPr>
          </a:p>
          <a:p>
            <a:endParaRPr lang="sl-SI" sz="2800" dirty="0">
              <a:solidFill>
                <a:schemeClr val="tx1"/>
              </a:solidFill>
            </a:endParaRPr>
          </a:p>
          <a:p>
            <a:endParaRPr lang="sl-SI" sz="2800" dirty="0">
              <a:solidFill>
                <a:schemeClr val="tx1"/>
              </a:solidFill>
            </a:endParaRPr>
          </a:p>
          <a:p>
            <a:endParaRPr lang="sl-SI" sz="2800" dirty="0">
              <a:solidFill>
                <a:schemeClr val="tx1"/>
              </a:solidFill>
            </a:endParaRPr>
          </a:p>
          <a:p>
            <a:endParaRPr lang="sl-SI" sz="2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7258C0C-498F-49E5-BDC8-945FC2D2A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17" y="3350312"/>
            <a:ext cx="4678751" cy="314193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B23B34B-A89F-40DC-B246-7DAF9387C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514" y="3350312"/>
            <a:ext cx="5173489" cy="313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9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7ED025-590B-49B9-AE89-BF43E4DF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5302"/>
            <a:ext cx="10295466" cy="745671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00B050"/>
                </a:solidFill>
              </a:rPr>
              <a:t>VAS</a:t>
            </a:r>
            <a:r>
              <a:rPr lang="pt-BR" dirty="0">
                <a:solidFill>
                  <a:srgbClr val="00B050"/>
                </a:solidFill>
              </a:rPr>
              <a:t> </a:t>
            </a:r>
            <a:r>
              <a:rPr lang="pt-BR" dirty="0">
                <a:solidFill>
                  <a:schemeClr val="tx1"/>
                </a:solidFill>
              </a:rPr>
              <a:t>ima vaško jedro in do 3000 prebivalcev</a:t>
            </a:r>
            <a:r>
              <a:rPr lang="sl-SI" dirty="0">
                <a:solidFill>
                  <a:schemeClr val="tx1"/>
                </a:solidFill>
              </a:rPr>
              <a:t>.</a:t>
            </a:r>
            <a:br>
              <a:rPr lang="sl-SI" dirty="0">
                <a:solidFill>
                  <a:schemeClr val="tx1"/>
                </a:solidFill>
              </a:rPr>
            </a:b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F76A6FA-590F-4AC5-9C67-89C3522A79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6477" y="1766270"/>
            <a:ext cx="5012469" cy="3759351"/>
          </a:xfrm>
          <a:prstGeom prst="rect">
            <a:avLst/>
          </a:prstGeom>
        </p:spPr>
      </p:pic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14455163-356F-4F33-9038-41DDA31F68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926651"/>
            <a:ext cx="5768977" cy="3603913"/>
          </a:xfrm>
          <a:prstGeom prst="rect">
            <a:avLst/>
          </a:prstGeom>
        </p:spPr>
      </p:pic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DCAA5B98-35B1-4228-8303-8A055357CD37}"/>
              </a:ext>
            </a:extLst>
          </p:cNvPr>
          <p:cNvSpPr txBox="1">
            <a:spLocks/>
          </p:cNvSpPr>
          <p:nvPr/>
        </p:nvSpPr>
        <p:spPr>
          <a:xfrm>
            <a:off x="2031632" y="1062060"/>
            <a:ext cx="4678751" cy="74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800" dirty="0">
                <a:solidFill>
                  <a:srgbClr val="00B050"/>
                </a:solidFill>
              </a:rPr>
              <a:t>gručasta vas</a:t>
            </a:r>
          </a:p>
          <a:p>
            <a:endParaRPr lang="sl-SI" sz="2600" dirty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61A3E36F-BC93-49ED-BBFA-FF56FBCAE91B}"/>
              </a:ext>
            </a:extLst>
          </p:cNvPr>
          <p:cNvSpPr txBox="1">
            <a:spLocks/>
          </p:cNvSpPr>
          <p:nvPr/>
        </p:nvSpPr>
        <p:spPr>
          <a:xfrm>
            <a:off x="7578337" y="1154295"/>
            <a:ext cx="4678751" cy="561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800" dirty="0">
                <a:solidFill>
                  <a:srgbClr val="00B050"/>
                </a:solidFill>
              </a:rPr>
              <a:t>obcestna vas </a:t>
            </a:r>
          </a:p>
          <a:p>
            <a:pPr marL="0" indent="0">
              <a:buNone/>
            </a:pPr>
            <a:endParaRPr lang="sl-SI" sz="2600" dirty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E10FB746-A6CC-4350-A83F-C0846D2EAA85}"/>
              </a:ext>
            </a:extLst>
          </p:cNvPr>
          <p:cNvSpPr/>
          <p:nvPr/>
        </p:nvSpPr>
        <p:spPr>
          <a:xfrm>
            <a:off x="2428612" y="6029478"/>
            <a:ext cx="7489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rgbClr val="00B050"/>
                </a:solidFill>
              </a:rPr>
              <a:t>SELO </a:t>
            </a:r>
            <a:r>
              <a:rPr lang="sl-SI" sz="2800" dirty="0"/>
              <a:t>je </a:t>
            </a:r>
            <a:r>
              <a:rPr lang="sl-SI" sz="2800" i="1" dirty="0"/>
              <a:t>manjša vas</a:t>
            </a:r>
            <a:r>
              <a:rPr lang="sl-SI" sz="2800" dirty="0"/>
              <a:t> brez vaškega jedra.</a:t>
            </a:r>
          </a:p>
        </p:txBody>
      </p:sp>
    </p:spTree>
    <p:extLst>
      <p:ext uri="{BB962C8B-B14F-4D97-AF65-F5344CB8AC3E}">
        <p14:creationId xmlns:p14="http://schemas.microsoft.com/office/powerpoint/2010/main" val="69204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9DDB82-42A9-4799-AD57-8DC5D08B7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>
                <a:solidFill>
                  <a:srgbClr val="00B050"/>
                </a:solidFill>
              </a:rPr>
              <a:t>ZNAČILNOSTI VASI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C31ECF-7E7B-442B-BBB5-662E9599C4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1A95259-0660-412E-837B-81F39174A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838410"/>
            <a:ext cx="8874880" cy="53448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3200" dirty="0"/>
          </a:p>
          <a:p>
            <a:pPr>
              <a:lnSpc>
                <a:spcPct val="150000"/>
              </a:lnSpc>
            </a:pPr>
            <a:r>
              <a:rPr lang="sl-SI" sz="3200" dirty="0"/>
              <a:t>prebivalci - </a:t>
            </a:r>
            <a:r>
              <a:rPr lang="sl-SI" sz="3200" dirty="0">
                <a:solidFill>
                  <a:srgbClr val="00B050"/>
                </a:solidFill>
              </a:rPr>
              <a:t>vaščani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solidFill>
                  <a:schemeClr val="tx1"/>
                </a:solidFill>
              </a:rPr>
              <a:t>družinske hiše, </a:t>
            </a:r>
            <a:r>
              <a:rPr lang="sl-SI" sz="3200" dirty="0">
                <a:solidFill>
                  <a:srgbClr val="00B050"/>
                </a:solidFill>
              </a:rPr>
              <a:t>kmetije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solidFill>
                  <a:schemeClr val="tx1"/>
                </a:solidFill>
              </a:rPr>
              <a:t>šola, trgovina, gasilski dom, cerkev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solidFill>
                  <a:schemeClr val="tx1"/>
                </a:solidFill>
              </a:rPr>
              <a:t>malo cest, prometa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solidFill>
                  <a:srgbClr val="00B050"/>
                </a:solidFill>
              </a:rPr>
              <a:t>čist zrak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solidFill>
                  <a:schemeClr val="tx1"/>
                </a:solidFill>
              </a:rPr>
              <a:t>veliko </a:t>
            </a:r>
            <a:r>
              <a:rPr lang="sl-SI" sz="3200" dirty="0">
                <a:solidFill>
                  <a:srgbClr val="00B050"/>
                </a:solidFill>
              </a:rPr>
              <a:t>zelenih površin</a:t>
            </a:r>
          </a:p>
          <a:p>
            <a:pPr marL="0" indent="0">
              <a:buNone/>
            </a:pPr>
            <a:endParaRPr lang="sl-SI" sz="32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BE3744A-E6AB-41AE-996B-F9846A4DD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" t="8103" r="1920"/>
          <a:stretch/>
        </p:blipFill>
        <p:spPr>
          <a:xfrm>
            <a:off x="5579827" y="951375"/>
            <a:ext cx="6311270" cy="1907294"/>
          </a:xfrm>
          <a:prstGeom prst="rect">
            <a:avLst/>
          </a:prstGeom>
        </p:spPr>
      </p:pic>
      <p:pic>
        <p:nvPicPr>
          <p:cNvPr id="1026" name="Picture 2" descr="Moste - Cerkev sv. Boštjana | KRAJI - Slovenija">
            <a:extLst>
              <a:ext uri="{FF2B5EF4-FFF2-40B4-BE49-F238E27FC236}">
                <a16:creationId xmlns:a16="http://schemas.microsoft.com/office/drawing/2014/main" id="{CFD58476-AF0A-4714-9AB0-B2F8D6EE7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11" y="3946719"/>
            <a:ext cx="4184036" cy="277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35218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</TotalTime>
  <Words>120</Words>
  <Application>Microsoft Office PowerPoint</Application>
  <PresentationFormat>Širokozaslonsko</PresentationFormat>
  <Paragraphs>57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Gladko</vt:lpstr>
      <vt:lpstr>NASELJA V DOMAČI POKRAJINI</vt:lpstr>
      <vt:lpstr>MESTNA NASELJA </vt:lpstr>
      <vt:lpstr>BLIŽNJA MESTA</vt:lpstr>
      <vt:lpstr>ZNAČILNOSTI MEST</vt:lpstr>
      <vt:lpstr>PODEŽELSKA NASELJA</vt:lpstr>
      <vt:lpstr>VAS ima vaško jedro in do 3000 prebivalcev. </vt:lpstr>
      <vt:lpstr>ZNAČILNOSTI VASI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MESTO IN VAS</dc:title>
  <dc:creator>Osolnik, David</dc:creator>
  <cp:lastModifiedBy>Ana</cp:lastModifiedBy>
  <cp:revision>19</cp:revision>
  <dcterms:created xsi:type="dcterms:W3CDTF">2020-05-05T15:20:35Z</dcterms:created>
  <dcterms:modified xsi:type="dcterms:W3CDTF">2020-05-10T18:14:35Z</dcterms:modified>
</cp:coreProperties>
</file>